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0" r:id="rId9"/>
    <p:sldId id="261" r:id="rId10"/>
    <p:sldId id="273" r:id="rId11"/>
    <p:sldId id="274" r:id="rId12"/>
    <p:sldId id="270"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8E65E5-AB35-3D6E-E716-31E5E7CD9299}" v="1048" dt="2026-06-30T22:20:14.6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69" d="100"/>
          <a:sy n="169" d="100"/>
        </p:scale>
        <p:origin x="152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igail Alston" userId="S::a.alston@stveronicas.co.uk::e3755deb-ea24-4eb2-bae2-428df82c4aca" providerId="AD" clId="Web-{F93AE68E-B7B5-AE83-57F0-518DBDD455EF}"/>
    <pc:docChg chg="addSld delSld modSld">
      <pc:chgData name="Abigail Alston" userId="S::a.alston@stveronicas.co.uk::e3755deb-ea24-4eb2-bae2-428df82c4aca" providerId="AD" clId="Web-{F93AE68E-B7B5-AE83-57F0-518DBDD455EF}" dt="2026-06-19T15:19:31.701" v="6215" actId="20577"/>
      <pc:docMkLst>
        <pc:docMk/>
      </pc:docMkLst>
      <pc:sldChg chg="modSp">
        <pc:chgData name="Abigail Alston" userId="S::a.alston@stveronicas.co.uk::e3755deb-ea24-4eb2-bae2-428df82c4aca" providerId="AD" clId="Web-{F93AE68E-B7B5-AE83-57F0-518DBDD455EF}" dt="2026-06-19T13:50:35.047" v="0" actId="20577"/>
        <pc:sldMkLst>
          <pc:docMk/>
          <pc:sldMk cId="3049483886" sldId="258"/>
        </pc:sldMkLst>
        <pc:spChg chg="mod">
          <ac:chgData name="Abigail Alston" userId="S::a.alston@stveronicas.co.uk::e3755deb-ea24-4eb2-bae2-428df82c4aca" providerId="AD" clId="Web-{F93AE68E-B7B5-AE83-57F0-518DBDD455EF}" dt="2026-06-19T13:50:35.047" v="0" actId="20577"/>
          <ac:spMkLst>
            <pc:docMk/>
            <pc:sldMk cId="3049483886" sldId="258"/>
            <ac:spMk id="6" creationId="{E75BBE26-0E13-8E2A-5BAF-A450B00A85BD}"/>
          </ac:spMkLst>
        </pc:spChg>
      </pc:sldChg>
      <pc:sldChg chg="modSp">
        <pc:chgData name="Abigail Alston" userId="S::a.alston@stveronicas.co.uk::e3755deb-ea24-4eb2-bae2-428df82c4aca" providerId="AD" clId="Web-{F93AE68E-B7B5-AE83-57F0-518DBDD455EF}" dt="2026-06-19T15:19:31.701" v="6215" actId="20577"/>
        <pc:sldMkLst>
          <pc:docMk/>
          <pc:sldMk cId="3285007833" sldId="261"/>
        </pc:sldMkLst>
        <pc:spChg chg="mod">
          <ac:chgData name="Abigail Alston" userId="S::a.alston@stveronicas.co.uk::e3755deb-ea24-4eb2-bae2-428df82c4aca" providerId="AD" clId="Web-{F93AE68E-B7B5-AE83-57F0-518DBDD455EF}" dt="2026-06-19T15:19:31.701" v="6215" actId="20577"/>
          <ac:spMkLst>
            <pc:docMk/>
            <pc:sldMk cId="3285007833" sldId="261"/>
            <ac:spMk id="2" creationId="{282A97B3-2922-B00E-5223-36C9D9090A0A}"/>
          </ac:spMkLst>
        </pc:spChg>
      </pc:sldChg>
      <pc:sldChg chg="modSp">
        <pc:chgData name="Abigail Alston" userId="S::a.alston@stveronicas.co.uk::e3755deb-ea24-4eb2-bae2-428df82c4aca" providerId="AD" clId="Web-{F93AE68E-B7B5-AE83-57F0-518DBDD455EF}" dt="2026-06-19T14:31:46.578" v="1410"/>
        <pc:sldMkLst>
          <pc:docMk/>
          <pc:sldMk cId="2755977508" sldId="262"/>
        </pc:sldMkLst>
        <pc:graphicFrameChg chg="mod modGraphic">
          <ac:chgData name="Abigail Alston" userId="S::a.alston@stveronicas.co.uk::e3755deb-ea24-4eb2-bae2-428df82c4aca" providerId="AD" clId="Web-{F93AE68E-B7B5-AE83-57F0-518DBDD455EF}" dt="2026-06-19T14:31:46.578" v="1410"/>
          <ac:graphicFrameMkLst>
            <pc:docMk/>
            <pc:sldMk cId="2755977508" sldId="262"/>
            <ac:graphicFrameMk id="5" creationId="{BB7A6755-CF87-7230-570A-7309BBAF653F}"/>
          </ac:graphicFrameMkLst>
        </pc:graphicFrameChg>
      </pc:sldChg>
      <pc:sldChg chg="modSp">
        <pc:chgData name="Abigail Alston" userId="S::a.alston@stveronicas.co.uk::e3755deb-ea24-4eb2-bae2-428df82c4aca" providerId="AD" clId="Web-{F93AE68E-B7B5-AE83-57F0-518DBDD455EF}" dt="2026-06-19T15:19:13.012" v="6214"/>
        <pc:sldMkLst>
          <pc:docMk/>
          <pc:sldMk cId="3120658537" sldId="270"/>
        </pc:sldMkLst>
        <pc:graphicFrameChg chg="mod modGraphic">
          <ac:chgData name="Abigail Alston" userId="S::a.alston@stveronicas.co.uk::e3755deb-ea24-4eb2-bae2-428df82c4aca" providerId="AD" clId="Web-{F93AE68E-B7B5-AE83-57F0-518DBDD455EF}" dt="2026-06-19T15:19:13.012" v="6214"/>
          <ac:graphicFrameMkLst>
            <pc:docMk/>
            <pc:sldMk cId="3120658537" sldId="270"/>
            <ac:graphicFrameMk id="2" creationId="{F06D8B73-1069-A20D-8F57-8B1AA064904F}"/>
          </ac:graphicFrameMkLst>
        </pc:graphicFrameChg>
      </pc:sldChg>
      <pc:sldChg chg="delSp modSp">
        <pc:chgData name="Abigail Alston" userId="S::a.alston@stveronicas.co.uk::e3755deb-ea24-4eb2-bae2-428df82c4aca" providerId="AD" clId="Web-{F93AE68E-B7B5-AE83-57F0-518DBDD455EF}" dt="2026-06-19T15:15:15.275" v="5709"/>
        <pc:sldMkLst>
          <pc:docMk/>
          <pc:sldMk cId="2070466118" sldId="273"/>
        </pc:sldMkLst>
        <pc:graphicFrameChg chg="mod modGraphic">
          <ac:chgData name="Abigail Alston" userId="S::a.alston@stveronicas.co.uk::e3755deb-ea24-4eb2-bae2-428df82c4aca" providerId="AD" clId="Web-{F93AE68E-B7B5-AE83-57F0-518DBDD455EF}" dt="2026-06-19T15:15:15.275" v="5709"/>
          <ac:graphicFrameMkLst>
            <pc:docMk/>
            <pc:sldMk cId="2070466118" sldId="273"/>
            <ac:graphicFrameMk id="2" creationId="{225C9E27-D120-FB0E-EDFD-E98BBC05173C}"/>
          </ac:graphicFrameMkLst>
        </pc:graphicFrameChg>
      </pc:sldChg>
      <pc:sldChg chg="addSp delSp modSp new">
        <pc:chgData name="Abigail Alston" userId="S::a.alston@stveronicas.co.uk::e3755deb-ea24-4eb2-bae2-428df82c4aca" providerId="AD" clId="Web-{F93AE68E-B7B5-AE83-57F0-518DBDD455EF}" dt="2026-06-19T15:00:44.303" v="4201"/>
        <pc:sldMkLst>
          <pc:docMk/>
          <pc:sldMk cId="2255489643" sldId="274"/>
        </pc:sldMkLst>
        <pc:graphicFrameChg chg="add mod ord modGraphic">
          <ac:chgData name="Abigail Alston" userId="S::a.alston@stveronicas.co.uk::e3755deb-ea24-4eb2-bae2-428df82c4aca" providerId="AD" clId="Web-{F93AE68E-B7B5-AE83-57F0-518DBDD455EF}" dt="2026-06-19T15:00:38.444" v="4195"/>
          <ac:graphicFrameMkLst>
            <pc:docMk/>
            <pc:sldMk cId="2255489643" sldId="274"/>
            <ac:graphicFrameMk id="5" creationId="{D4F2432C-6F0E-2D02-33FE-659E2ABA38E6}"/>
          </ac:graphicFrameMkLst>
        </pc:graphicFrameChg>
        <pc:graphicFrameChg chg="add mod modGraphic">
          <ac:chgData name="Abigail Alston" userId="S::a.alston@stveronicas.co.uk::e3755deb-ea24-4eb2-bae2-428df82c4aca" providerId="AD" clId="Web-{F93AE68E-B7B5-AE83-57F0-518DBDD455EF}" dt="2026-06-19T15:00:22.052" v="4172"/>
          <ac:graphicFrameMkLst>
            <pc:docMk/>
            <pc:sldMk cId="2255489643" sldId="274"/>
            <ac:graphicFrameMk id="7" creationId="{03616459-F58B-45C3-01AC-CEF7D572FAD1}"/>
          </ac:graphicFrameMkLst>
        </pc:graphicFrameChg>
        <pc:graphicFrameChg chg="add mod modGraphic">
          <ac:chgData name="Abigail Alston" userId="S::a.alston@stveronicas.co.uk::e3755deb-ea24-4eb2-bae2-428df82c4aca" providerId="AD" clId="Web-{F93AE68E-B7B5-AE83-57F0-518DBDD455EF}" dt="2026-06-19T15:00:11.520" v="4151"/>
          <ac:graphicFrameMkLst>
            <pc:docMk/>
            <pc:sldMk cId="2255489643" sldId="274"/>
            <ac:graphicFrameMk id="8" creationId="{D0C83B2F-A9AC-C542-0970-F40E075994F3}"/>
          </ac:graphicFrameMkLst>
        </pc:graphicFrameChg>
        <pc:graphicFrameChg chg="add mod modGraphic">
          <ac:chgData name="Abigail Alston" userId="S::a.alston@stveronicas.co.uk::e3755deb-ea24-4eb2-bae2-428df82c4aca" providerId="AD" clId="Web-{F93AE68E-B7B5-AE83-57F0-518DBDD455EF}" dt="2026-06-19T15:00:44.303" v="4201"/>
          <ac:graphicFrameMkLst>
            <pc:docMk/>
            <pc:sldMk cId="2255489643" sldId="274"/>
            <ac:graphicFrameMk id="10" creationId="{23C7E062-EB68-ABB6-2EAE-5B52040C4786}"/>
          </ac:graphicFrameMkLst>
        </pc:graphicFrameChg>
      </pc:sldChg>
    </pc:docChg>
  </pc:docChgLst>
  <pc:docChgLst>
    <pc:chgData name="Abigail Alston" userId="S::a.alston@stveronicas.co.uk::e3755deb-ea24-4eb2-bae2-428df82c4aca" providerId="AD" clId="Web-{D68E65E5-AB35-3D6E-E716-31E5E7CD9299}"/>
    <pc:docChg chg="modSld">
      <pc:chgData name="Abigail Alston" userId="S::a.alston@stveronicas.co.uk::e3755deb-ea24-4eb2-bae2-428df82c4aca" providerId="AD" clId="Web-{D68E65E5-AB35-3D6E-E716-31E5E7CD9299}" dt="2026-06-30T22:20:14.611" v="1010"/>
      <pc:docMkLst>
        <pc:docMk/>
      </pc:docMkLst>
      <pc:sldChg chg="delSp modSp">
        <pc:chgData name="Abigail Alston" userId="S::a.alston@stveronicas.co.uk::e3755deb-ea24-4eb2-bae2-428df82c4aca" providerId="AD" clId="Web-{D68E65E5-AB35-3D6E-E716-31E5E7CD9299}" dt="2026-06-30T22:20:04.564" v="1009"/>
        <pc:sldMkLst>
          <pc:docMk/>
          <pc:sldMk cId="191243481" sldId="259"/>
        </pc:sldMkLst>
        <pc:spChg chg="del mod">
          <ac:chgData name="Abigail Alston" userId="S::a.alston@stveronicas.co.uk::e3755deb-ea24-4eb2-bae2-428df82c4aca" providerId="AD" clId="Web-{D68E65E5-AB35-3D6E-E716-31E5E7CD9299}" dt="2026-06-30T22:12:38.815" v="666"/>
          <ac:spMkLst>
            <pc:docMk/>
            <pc:sldMk cId="191243481" sldId="259"/>
            <ac:spMk id="6" creationId="{61D9F60F-F13B-1086-50C1-85D73CC0740F}"/>
          </ac:spMkLst>
        </pc:spChg>
        <pc:graphicFrameChg chg="mod modGraphic">
          <ac:chgData name="Abigail Alston" userId="S::a.alston@stveronicas.co.uk::e3755deb-ea24-4eb2-bae2-428df82c4aca" providerId="AD" clId="Web-{D68E65E5-AB35-3D6E-E716-31E5E7CD9299}" dt="2026-06-30T22:20:04.564" v="1009"/>
          <ac:graphicFrameMkLst>
            <pc:docMk/>
            <pc:sldMk cId="191243481" sldId="259"/>
            <ac:graphicFrameMk id="10" creationId="{065D4AC4-7957-AA62-C1A0-FE4F2CF00CA3}"/>
          </ac:graphicFrameMkLst>
        </pc:graphicFrameChg>
        <pc:picChg chg="mod">
          <ac:chgData name="Abigail Alston" userId="S::a.alston@stveronicas.co.uk::e3755deb-ea24-4eb2-bae2-428df82c4aca" providerId="AD" clId="Web-{D68E65E5-AB35-3D6E-E716-31E5E7CD9299}" dt="2026-06-30T22:12:48.815" v="667" actId="1076"/>
          <ac:picMkLst>
            <pc:docMk/>
            <pc:sldMk cId="191243481" sldId="259"/>
            <ac:picMk id="3" creationId="{653D601A-6B9B-B24F-954C-6D0ACC4C5EDD}"/>
          </ac:picMkLst>
        </pc:picChg>
      </pc:sldChg>
      <pc:sldChg chg="modSp">
        <pc:chgData name="Abigail Alston" userId="S::a.alston@stveronicas.co.uk::e3755deb-ea24-4eb2-bae2-428df82c4aca" providerId="AD" clId="Web-{D68E65E5-AB35-3D6E-E716-31E5E7CD9299}" dt="2026-06-30T22:19:34.563" v="1007" actId="20577"/>
        <pc:sldMkLst>
          <pc:docMk/>
          <pc:sldMk cId="3356791903" sldId="260"/>
        </pc:sldMkLst>
        <pc:spChg chg="mod">
          <ac:chgData name="Abigail Alston" userId="S::a.alston@stveronicas.co.uk::e3755deb-ea24-4eb2-bae2-428df82c4aca" providerId="AD" clId="Web-{D68E65E5-AB35-3D6E-E716-31E5E7CD9299}" dt="2026-06-30T22:19:34.563" v="1007" actId="20577"/>
          <ac:spMkLst>
            <pc:docMk/>
            <pc:sldMk cId="3356791903" sldId="260"/>
            <ac:spMk id="2" creationId="{DF6A6CD2-88E8-9610-81B4-3451EA6069CB}"/>
          </ac:spMkLst>
        </pc:spChg>
        <pc:graphicFrameChg chg="mod modGraphic">
          <ac:chgData name="Abigail Alston" userId="S::a.alston@stveronicas.co.uk::e3755deb-ea24-4eb2-bae2-428df82c4aca" providerId="AD" clId="Web-{D68E65E5-AB35-3D6E-E716-31E5E7CD9299}" dt="2026-06-30T21:42:22.239" v="12"/>
          <ac:graphicFrameMkLst>
            <pc:docMk/>
            <pc:sldMk cId="3356791903" sldId="260"/>
            <ac:graphicFrameMk id="5" creationId="{5A182FA8-E1AB-D63D-6ECD-2D907EE595F6}"/>
          </ac:graphicFrameMkLst>
        </pc:graphicFrameChg>
      </pc:sldChg>
      <pc:sldChg chg="modSp">
        <pc:chgData name="Abigail Alston" userId="S::a.alston@stveronicas.co.uk::e3755deb-ea24-4eb2-bae2-428df82c4aca" providerId="AD" clId="Web-{D68E65E5-AB35-3D6E-E716-31E5E7CD9299}" dt="2026-06-30T22:20:14.611" v="1010"/>
        <pc:sldMkLst>
          <pc:docMk/>
          <pc:sldMk cId="2755977508" sldId="262"/>
        </pc:sldMkLst>
        <pc:graphicFrameChg chg="modGraphic">
          <ac:chgData name="Abigail Alston" userId="S::a.alston@stveronicas.co.uk::e3755deb-ea24-4eb2-bae2-428df82c4aca" providerId="AD" clId="Web-{D68E65E5-AB35-3D6E-E716-31E5E7CD9299}" dt="2026-06-30T22:20:14.611" v="1010"/>
          <ac:graphicFrameMkLst>
            <pc:docMk/>
            <pc:sldMk cId="2755977508" sldId="262"/>
            <ac:graphicFrameMk id="5" creationId="{BB7A6755-CF87-7230-570A-7309BBAF653F}"/>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7/17/2026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a:ea typeface="Calibri"/>
                <a:cs typeface="Calibri"/>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a:ea typeface="Calibri"/>
                <a:cs typeface="Calibri"/>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a:ea typeface="Calibri"/>
                <a:cs typeface="Calibri"/>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a:ea typeface="Calibri"/>
                <a:cs typeface="Calibri"/>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a:ea typeface="Calibri"/>
                <a:cs typeface="Calibri"/>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493" y="-4566"/>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2024/2025)</a:t>
            </a:r>
            <a:endParaRPr lang="en-US" sz="1200" b="1" dirty="0">
              <a:latin typeface="Calibri" panose="020F0502020204030204" pitchFamily="34" charset="0"/>
              <a:cs typeface="Calibri" panose="020F0502020204030204" pitchFamily="34" charset="0"/>
            </a:endParaRP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79774417"/>
              </p:ext>
            </p:extLst>
          </p:nvPr>
        </p:nvGraphicFramePr>
        <p:xfrm>
          <a:off x="293731" y="599072"/>
          <a:ext cx="5530128" cy="33809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71626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smtClean="0">
                          <a:latin typeface="Calibri"/>
                          <a:cs typeface="Calibri"/>
                        </a:rPr>
                        <a:t>Data suggests</a:t>
                      </a:r>
                      <a:r>
                        <a:rPr lang="en-US" sz="700" baseline="0" dirty="0" smtClean="0">
                          <a:latin typeface="Calibri"/>
                          <a:cs typeface="Calibri"/>
                        </a:rPr>
                        <a:t> that over 80% of our KS2 pupils can swim competently.</a:t>
                      </a:r>
                    </a:p>
                    <a:p>
                      <a:pPr marL="0" marR="0" lvl="0" indent="0" algn="l">
                        <a:lnSpc>
                          <a:spcPct val="100000"/>
                        </a:lnSpc>
                        <a:spcBef>
                          <a:spcPts val="0"/>
                        </a:spcBef>
                        <a:spcAft>
                          <a:spcPts val="0"/>
                        </a:spcAft>
                        <a:buClrTx/>
                        <a:buSzTx/>
                        <a:buFontTx/>
                        <a:buNone/>
                      </a:pPr>
                      <a:endParaRPr lang="en-US" sz="700" dirty="0" smtClean="0">
                        <a:latin typeface="Calibri"/>
                        <a:cs typeface="Calibri"/>
                      </a:endParaRPr>
                    </a:p>
                    <a:p>
                      <a:r>
                        <a:rPr lang="en-US" sz="700" dirty="0" smtClean="0">
                          <a:latin typeface="Calibri"/>
                          <a:cs typeface="Calibri"/>
                        </a:rPr>
                        <a:t>100% of Y6 achieved this</a:t>
                      </a:r>
                    </a:p>
                    <a:p>
                      <a:r>
                        <a:rPr lang="en-US" sz="700" dirty="0" smtClean="0">
                          <a:latin typeface="Calibri"/>
                          <a:cs typeface="Calibri"/>
                        </a:rPr>
                        <a:t>84% of Y5 achieved this</a:t>
                      </a:r>
                    </a:p>
                    <a:p>
                      <a:r>
                        <a:rPr lang="en-US" sz="700" dirty="0" smtClean="0">
                          <a:latin typeface="Calibri"/>
                          <a:cs typeface="Calibri"/>
                        </a:rPr>
                        <a:t>87% of Y4 achieved this</a:t>
                      </a:r>
                    </a:p>
                    <a:p>
                      <a:r>
                        <a:rPr lang="en-US" sz="700" dirty="0" smtClean="0">
                          <a:latin typeface="Calibri"/>
                          <a:cs typeface="Calibri"/>
                        </a:rPr>
                        <a:t>82% of Y3 achieved this</a:t>
                      </a:r>
                    </a:p>
                    <a:p>
                      <a:r>
                        <a:rPr lang="en-US" sz="700" dirty="0" smtClean="0">
                          <a:latin typeface="Calibri"/>
                          <a:cs typeface="Calibri"/>
                        </a:rPr>
                        <a:t>52% of KS1 achieved this</a:t>
                      </a:r>
                      <a:endParaRPr lang="en-US" sz="700" dirty="0" smtClean="0">
                        <a:latin typeface="Calibri" panose="020F0502020204030204" pitchFamily="34" charset="0"/>
                        <a:cs typeface="Calibri" panose="020F0502020204030204" pitchFamily="34" charset="0"/>
                      </a:endParaRPr>
                    </a:p>
                    <a:p>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No reception pupils achieved this based on their initial assessment. </a:t>
                      </a:r>
                    </a:p>
                    <a:p>
                      <a:pPr marL="0" marR="0" lvl="0" indent="0" algn="l">
                        <a:lnSpc>
                          <a:spcPct val="100000"/>
                        </a:lnSpc>
                        <a:spcBef>
                          <a:spcPts val="0"/>
                        </a:spcBef>
                        <a:spcAft>
                          <a:spcPts val="0"/>
                        </a:spcAft>
                        <a:buClrTx/>
                        <a:buSzTx/>
                        <a:buFontTx/>
                        <a:buNone/>
                      </a:pPr>
                      <a:endParaRPr lang="en-US" sz="700" dirty="0" smtClean="0">
                        <a:latin typeface="Calibri"/>
                        <a:cs typeface="Calibri"/>
                      </a:endParaRPr>
                    </a:p>
                    <a:p>
                      <a:r>
                        <a:rPr lang="en-US" sz="700" dirty="0" smtClean="0">
                          <a:latin typeface="Calibri"/>
                          <a:cs typeface="Calibri"/>
                        </a:rPr>
                        <a:t>100% of Y6 achieved this</a:t>
                      </a:r>
                    </a:p>
                    <a:p>
                      <a:r>
                        <a:rPr lang="en-US" sz="700" dirty="0" smtClean="0">
                          <a:latin typeface="Calibri"/>
                          <a:cs typeface="Calibri"/>
                        </a:rPr>
                        <a:t>84% of Y5 achieved this</a:t>
                      </a:r>
                    </a:p>
                    <a:p>
                      <a:r>
                        <a:rPr lang="en-US" sz="700" dirty="0" smtClean="0">
                          <a:latin typeface="Calibri"/>
                          <a:cs typeface="Calibri"/>
                        </a:rPr>
                        <a:t>87% of Y4 achieved this</a:t>
                      </a:r>
                    </a:p>
                    <a:p>
                      <a:r>
                        <a:rPr lang="en-US" sz="700" dirty="0" smtClean="0">
                          <a:latin typeface="Calibri"/>
                          <a:cs typeface="Calibri"/>
                        </a:rPr>
                        <a:t>82% of Y3 achieved this</a:t>
                      </a:r>
                    </a:p>
                    <a:p>
                      <a:r>
                        <a:rPr lang="en-US" sz="700" dirty="0" smtClean="0">
                          <a:latin typeface="Calibri"/>
                          <a:cs typeface="Calibri"/>
                        </a:rPr>
                        <a:t>52% of KS1 achieved this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71626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Children could recognise and understand which techniques they had learnt.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We received no </a:t>
                      </a:r>
                      <a:r>
                        <a:rPr lang="en-US" sz="700">
                          <a:latin typeface="Calibri"/>
                          <a:cs typeface="Calibri"/>
                        </a:rPr>
                        <a:t>formal</a:t>
                      </a:r>
                      <a:r>
                        <a:rPr lang="en-US" sz="700" dirty="0">
                          <a:latin typeface="Calibri"/>
                          <a:cs typeface="Calibri"/>
                        </a:rPr>
                        <a:t> data on this.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We have initial and final data to identify children to </a:t>
                      </a:r>
                      <a:r>
                        <a:rPr lang="en-US" sz="700" err="1">
                          <a:latin typeface="Calibri"/>
                          <a:cs typeface="Calibri"/>
                        </a:rPr>
                        <a:t>targ</a:t>
                      </a:r>
                      <a:r>
                        <a:rPr lang="en-US" sz="700">
                          <a:latin typeface="Calibri"/>
                          <a:cs typeface="Calibri"/>
                        </a:rPr>
                        <a:t>et next year. </a:t>
                      </a:r>
                      <a:endParaRPr lang="en-US" sz="700" dirty="0">
                        <a:latin typeface="Calibri"/>
                        <a:cs typeface="Calibri"/>
                      </a:endParaRPr>
                    </a:p>
                    <a:p>
                      <a:pPr marL="0" marR="0" lvl="0" indent="0" algn="l">
                        <a:lnSpc>
                          <a:spcPct val="100000"/>
                        </a:lnSpc>
                        <a:spcBef>
                          <a:spcPts val="0"/>
                        </a:spcBef>
                        <a:spcAft>
                          <a:spcPts val="0"/>
                        </a:spcAft>
                        <a:buClrTx/>
                        <a:buSzTx/>
                        <a:buFontTx/>
                        <a:buNone/>
                      </a:pPr>
                      <a:endParaRPr lang="en-US" sz="700" dirty="0">
                        <a:latin typeface="Calibri"/>
                        <a:cs typeface="Calibri"/>
                      </a:endParaRPr>
                    </a:p>
                    <a:p>
                      <a:pPr marL="0" marR="0" lvl="0" indent="0" algn="l">
                        <a:lnSpc>
                          <a:spcPct val="100000"/>
                        </a:lnSpc>
                        <a:spcBef>
                          <a:spcPts val="0"/>
                        </a:spcBef>
                        <a:spcAft>
                          <a:spcPts val="0"/>
                        </a:spcAft>
                        <a:buClrTx/>
                        <a:buSzTx/>
                        <a:buFontTx/>
                        <a:buNone/>
                      </a:pPr>
                      <a:endParaRPr lang="en-US" sz="700" dirty="0">
                        <a:latin typeface="Calibri"/>
                        <a:cs typeface="Calibri"/>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100% of Reception class did not achieve a self-rescue. </a:t>
                      </a:r>
                    </a:p>
                    <a:p>
                      <a:pPr marL="0" marR="0" lvl="0" indent="0" algn="l">
                        <a:lnSpc>
                          <a:spcPct val="100000"/>
                        </a:lnSpc>
                        <a:spcBef>
                          <a:spcPts val="0"/>
                        </a:spcBef>
                        <a:spcAft>
                          <a:spcPts val="0"/>
                        </a:spcAft>
                        <a:buClrTx/>
                        <a:buSzTx/>
                        <a:buFontTx/>
                        <a:buNone/>
                      </a:pPr>
                      <a:r>
                        <a:rPr lang="en-US" sz="700" dirty="0">
                          <a:latin typeface="Calibri"/>
                          <a:cs typeface="Calibri"/>
                        </a:rPr>
                        <a:t>Only one year 1 child made progress from their initial assessment and achieved this.</a:t>
                      </a:r>
                    </a:p>
                    <a:p>
                      <a:pPr marL="0" marR="0" lvl="0" indent="0" algn="l">
                        <a:lnSpc>
                          <a:spcPct val="100000"/>
                        </a:lnSpc>
                        <a:spcBef>
                          <a:spcPts val="0"/>
                        </a:spcBef>
                        <a:spcAft>
                          <a:spcPts val="0"/>
                        </a:spcAft>
                        <a:buClrTx/>
                        <a:buSzTx/>
                        <a:buFontTx/>
                        <a:buNone/>
                      </a:pPr>
                      <a:r>
                        <a:rPr lang="en-US" sz="700" dirty="0">
                          <a:latin typeface="Calibri"/>
                          <a:cs typeface="Calibri"/>
                        </a:rPr>
                        <a:t>Only two children in year 2 achieved it, based on their initial assessment. </a:t>
                      </a:r>
                    </a:p>
                    <a:p>
                      <a:pPr marL="0" marR="0" lvl="0" indent="0" algn="l">
                        <a:lnSpc>
                          <a:spcPct val="100000"/>
                        </a:lnSpc>
                        <a:spcBef>
                          <a:spcPts val="0"/>
                        </a:spcBef>
                        <a:spcAft>
                          <a:spcPts val="0"/>
                        </a:spcAft>
                        <a:buClrTx/>
                        <a:buSzTx/>
                        <a:buFontTx/>
                        <a:buNone/>
                      </a:pPr>
                      <a:r>
                        <a:rPr lang="en-US" sz="700" dirty="0">
                          <a:latin typeface="Calibri"/>
                          <a:cs typeface="Calibri"/>
                        </a:rPr>
                        <a:t>No child in year 3 made progress in this. </a:t>
                      </a:r>
                      <a:endParaRPr lang="en-US" dirty="0"/>
                    </a:p>
                    <a:p>
                      <a:pPr marL="0" marR="0" lvl="0" indent="0" algn="l">
                        <a:lnSpc>
                          <a:spcPct val="100000"/>
                        </a:lnSpc>
                        <a:spcBef>
                          <a:spcPts val="0"/>
                        </a:spcBef>
                        <a:spcAft>
                          <a:spcPts val="0"/>
                        </a:spcAft>
                        <a:buClrTx/>
                        <a:buSzTx/>
                        <a:buFontTx/>
                        <a:buNone/>
                      </a:pPr>
                      <a:r>
                        <a:rPr lang="en-US" sz="700" dirty="0">
                          <a:latin typeface="Calibri"/>
                          <a:cs typeface="Calibri"/>
                        </a:rPr>
                        <a:t>Of the three children identified from year 4 who did not pass </a:t>
                      </a:r>
                      <a:r>
                        <a:rPr lang="en-US" sz="700" dirty="0" err="1">
                          <a:latin typeface="Calibri"/>
                          <a:cs typeface="Calibri"/>
                        </a:rPr>
                        <a:t>thi</a:t>
                      </a:r>
                      <a:r>
                        <a:rPr lang="en-US" sz="700" dirty="0">
                          <a:latin typeface="Calibri"/>
                          <a:cs typeface="Calibri"/>
                        </a:rPr>
                        <a:t>s in their initial assessment, they still did not pass at the end of the swimming </a:t>
                      </a:r>
                      <a:r>
                        <a:rPr lang="en-US" sz="700" dirty="0" err="1">
                          <a:latin typeface="Calibri"/>
                          <a:cs typeface="Calibri"/>
                        </a:rPr>
                        <a:t>programme</a:t>
                      </a:r>
                      <a:r>
                        <a:rPr lang="en-US" sz="700" dirty="0">
                          <a:latin typeface="Calibri"/>
                          <a:cs typeface="Calibri"/>
                        </a:rPr>
                        <a:t>.   </a:t>
                      </a:r>
                      <a:endParaRPr lang="en-US"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a:t>
            </a:r>
            <a:r>
              <a:rPr lang="en-US" sz="1200" b="1" dirty="0" smtClean="0">
                <a:latin typeface="Calibri" panose="020F0502020204030204" pitchFamily="34" charset="0"/>
                <a:cs typeface="Calibri" panose="020F0502020204030204" pitchFamily="34" charset="0"/>
              </a:rPr>
              <a:t>2024/2025)</a:t>
            </a:r>
            <a:endParaRPr lang="en-US" sz="1200" b="1" dirty="0">
              <a:latin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784492128"/>
              </p:ext>
            </p:extLst>
          </p:nvPr>
        </p:nvGraphicFramePr>
        <p:xfrm>
          <a:off x="78880" y="537352"/>
          <a:ext cx="5960593" cy="3564464"/>
        </p:xfrm>
        <a:graphic>
          <a:graphicData uri="http://schemas.openxmlformats.org/drawingml/2006/table">
            <a:tbl>
              <a:tblPr firstRow="1" bandRow="1">
                <a:tableStyleId>{5C22544A-7EE6-4342-B048-85BDC9FD1C3A}</a:tableStyleId>
              </a:tblPr>
              <a:tblGrid>
                <a:gridCol w="1845248">
                  <a:extLst>
                    <a:ext uri="{9D8B030D-6E8A-4147-A177-3AD203B41FA5}">
                      <a16:colId xmlns:a16="http://schemas.microsoft.com/office/drawing/2014/main" val="1397519339"/>
                    </a:ext>
                  </a:extLst>
                </a:gridCol>
                <a:gridCol w="2196581">
                  <a:extLst>
                    <a:ext uri="{9D8B030D-6E8A-4147-A177-3AD203B41FA5}">
                      <a16:colId xmlns:a16="http://schemas.microsoft.com/office/drawing/2014/main" val="279180329"/>
                    </a:ext>
                  </a:extLst>
                </a:gridCol>
                <a:gridCol w="1918764">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1374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Arial" panose="020B0604020202020204" pitchFamily="34" charset="0"/>
                          <a:cs typeface="Arial" panose="020B0604020202020204" pitchFamily="34" charset="0"/>
                        </a:rPr>
                        <a:t>1. </a:t>
                      </a:r>
                      <a:r>
                        <a:rPr lang="en-US" sz="600" dirty="0">
                          <a:effectLst/>
                          <a:latin typeface="Arial" panose="020B0604020202020204" pitchFamily="34" charset="0"/>
                          <a:cs typeface="Arial" panose="020B0604020202020204" pitchFamily="34" charset="0"/>
                        </a:rPr>
                        <a:t>Increasing confidence, knowledge and skills of all staff in teaching PE and sporting activities </a:t>
                      </a:r>
                      <a:r>
                        <a:rPr lang="en-US" sz="600" dirty="0" err="1">
                          <a:effectLst/>
                          <a:latin typeface="Arial" panose="020B0604020202020204" pitchFamily="34" charset="0"/>
                          <a:cs typeface="Arial" panose="020B0604020202020204" pitchFamily="34" charset="0"/>
                        </a:rPr>
                        <a:t>prioritising</a:t>
                      </a:r>
                      <a:r>
                        <a:rPr lang="en-US" sz="600" dirty="0">
                          <a:effectLst/>
                          <a:latin typeface="Arial" panose="020B0604020202020204" pitchFamily="34" charset="0"/>
                          <a:cs typeface="Arial" panose="020B0604020202020204" pitchFamily="34" charset="0"/>
                        </a:rPr>
                        <a:t> CPD and training where needed</a:t>
                      </a:r>
                      <a:endParaRPr lang="en-US" sz="600" dirty="0">
                        <a:latin typeface="Arial" panose="020B0604020202020204" pitchFamily="34" charset="0"/>
                        <a:cs typeface="Arial" panose="020B0604020202020204" pitchFamily="34" charset="0"/>
                      </a:endParaRPr>
                    </a:p>
                    <a:p>
                      <a:endParaRPr lang="en-US" sz="600" b="0" i="0" u="none" strike="noStrike" noProof="0" dirty="0">
                        <a:solidFill>
                          <a:srgbClr val="000000"/>
                        </a:solidFill>
                        <a:latin typeface="Arial" panose="020B0604020202020204" pitchFamily="34" charset="0"/>
                        <a:cs typeface="Arial" panose="020B0604020202020204" pitchFamily="34" charset="0"/>
                      </a:endParaRPr>
                    </a:p>
                    <a:p>
                      <a:pPr lvl="0">
                        <a:buNone/>
                      </a:pPr>
                      <a:endParaRPr lang="en-US" sz="600" b="0" i="0" u="none" strike="noStrike" noProof="0" dirty="0">
                        <a:solidFill>
                          <a:srgbClr val="000000"/>
                        </a:solidFill>
                        <a:latin typeface="Arial" panose="020B0604020202020204" pitchFamily="34" charset="0"/>
                        <a:cs typeface="Arial" panose="020B0604020202020204" pitchFamily="34" charset="0"/>
                      </a:endParaRPr>
                    </a:p>
                    <a:p>
                      <a:pPr lvl="0">
                        <a:buNone/>
                      </a:pPr>
                      <a:r>
                        <a:rPr lang="en-US" sz="600" b="0" i="0" u="none" strike="noStrike" noProof="0">
                          <a:solidFill>
                            <a:srgbClr val="000000"/>
                          </a:solidFill>
                          <a:latin typeface="Arial" panose="020B0604020202020204" pitchFamily="34" charset="0"/>
                          <a:cs typeface="Arial" panose="020B0604020202020204" pitchFamily="34" charset="0"/>
                        </a:rPr>
                        <a:t>Last year we recognized</a:t>
                      </a:r>
                      <a:r>
                        <a:rPr lang="en-US" sz="600" b="0" i="0" u="none" strike="noStrike" noProof="0" dirty="0">
                          <a:solidFill>
                            <a:srgbClr val="000000"/>
                          </a:solidFill>
                          <a:latin typeface="Arial" panose="020B0604020202020204" pitchFamily="34" charset="0"/>
                          <a:cs typeface="Arial" panose="020B0604020202020204" pitchFamily="34" charset="0"/>
                        </a:rPr>
                        <a:t> not all staff had access to the CPD sessions and so more CPD to be planned for the next academic year.</a:t>
                      </a:r>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latin typeface="Arial" panose="020B0604020202020204" pitchFamily="34" charset="0"/>
                          <a:cs typeface="Arial" panose="020B0604020202020204" pitchFamily="34" charset="0"/>
                        </a:rPr>
                        <a:t>Our PE lead received training with the 'Move and Learn Programme'. This was to roll out more active learning across the school. </a:t>
                      </a:r>
                    </a:p>
                    <a:p>
                      <a:pPr marL="0" marR="0" lvl="0" indent="0" algn="l">
                        <a:lnSpc>
                          <a:spcPct val="100000"/>
                        </a:lnSpc>
                        <a:spcBef>
                          <a:spcPts val="0"/>
                        </a:spcBef>
                        <a:spcAft>
                          <a:spcPts val="0"/>
                        </a:spcAft>
                        <a:buNone/>
                      </a:pP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More opportunity is needed for the PE lead  to disseminate information through staff meetings. It might be beneficial for the PE lead to join a learning walk, to see active learning within other classrooms. </a:t>
                      </a: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Conduct an audit of were the staff feel they need more </a:t>
                      </a:r>
                      <a:r>
                        <a:rPr lang="en-US" sz="600" dirty="0" err="1">
                          <a:latin typeface="Arial" panose="020B0604020202020204" pitchFamily="34" charset="0"/>
                          <a:cs typeface="Arial" panose="020B0604020202020204" pitchFamily="34" charset="0"/>
                        </a:rPr>
                        <a:t>CPD</a:t>
                      </a:r>
                      <a:r>
                        <a:rPr lang="en-US" sz="600" dirty="0">
                          <a:latin typeface="Arial" panose="020B0604020202020204" pitchFamily="34" charset="0"/>
                          <a:cs typeface="Arial" panose="020B0604020202020204" pitchFamily="34" charset="0"/>
                        </a:rPr>
                        <a:t> and book for an inset. </a:t>
                      </a: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Many of our learners prefer the stand-up desks. More need to be bought. </a:t>
                      </a: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Our children with SEN still struggle to sit for prolonged periods of time. We are looked at buying in yoga ball seating for some children. </a:t>
                      </a:r>
                    </a:p>
                    <a:p>
                      <a:pPr marL="0" marR="0" lvl="0" indent="0" algn="l">
                        <a:lnSpc>
                          <a:spcPct val="100000"/>
                        </a:lnSpc>
                        <a:spcBef>
                          <a:spcPts val="0"/>
                        </a:spcBef>
                        <a:spcAft>
                          <a:spcPts val="0"/>
                        </a:spcAft>
                        <a:buClrTx/>
                        <a:buSzTx/>
                        <a:buFontTx/>
                        <a:buNone/>
                      </a:pP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46065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Arial" panose="020B0604020202020204" pitchFamily="34" charset="0"/>
                          <a:cs typeface="Arial" panose="020B0604020202020204" pitchFamily="34" charset="0"/>
                        </a:rPr>
                        <a:t>2. </a:t>
                      </a:r>
                      <a:r>
                        <a:rPr lang="en-US" sz="600" dirty="0">
                          <a:effectLst/>
                          <a:latin typeface="Arial" panose="020B0604020202020204" pitchFamily="34" charset="0"/>
                          <a:cs typeface="Arial" panose="020B0604020202020204" pitchFamily="34" charset="0"/>
                        </a:rPr>
                        <a:t>Increasing engagement of all pupils in regular physical activity and sporting activities</a:t>
                      </a: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endParaRPr lang="en-US" sz="600" dirty="0">
                        <a:effectLst/>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r>
                        <a:rPr lang="en-US" sz="600" dirty="0">
                          <a:effectLst/>
                          <a:latin typeface="Arial" panose="020B0604020202020204" pitchFamily="34" charset="0"/>
                          <a:cs typeface="Arial" panose="020B0604020202020204" pitchFamily="34" charset="0"/>
                        </a:rPr>
                        <a:t>Last year we aimed to</a:t>
                      </a:r>
                      <a:r>
                        <a:rPr lang="en-US" sz="600" b="0" i="0" u="none" strike="noStrike" noProof="0">
                          <a:solidFill>
                            <a:srgbClr val="000000"/>
                          </a:solidFill>
                          <a:latin typeface="Arial" panose="020B0604020202020204" pitchFamily="34" charset="0"/>
                          <a:cs typeface="Arial" panose="020B0604020202020204" pitchFamily="34" charset="0"/>
                        </a:rPr>
                        <a:t> focus more on pupils </a:t>
                      </a:r>
                      <a:r>
                        <a:rPr lang="en-US" sz="600" b="0" i="0" u="none" strike="noStrike" noProof="0" dirty="0">
                          <a:solidFill>
                            <a:srgbClr val="000000"/>
                          </a:solidFill>
                          <a:latin typeface="Arial" panose="020B0604020202020204" pitchFamily="34" charset="0"/>
                          <a:cs typeface="Arial" panose="020B0604020202020204" pitchFamily="34" charset="0"/>
                        </a:rPr>
                        <a:t> who consistently have not represented the school at a competition/festival/transition event. </a:t>
                      </a:r>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How many children took part in their first sporting competition this year? </a:t>
                      </a: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Year </a:t>
                      </a:r>
                      <a:r>
                        <a:rPr lang="en-US" sz="600" dirty="0" smtClean="0">
                          <a:latin typeface="Arial" panose="020B0604020202020204" pitchFamily="34" charset="0"/>
                          <a:cs typeface="Arial" panose="020B0604020202020204" pitchFamily="34" charset="0"/>
                        </a:rPr>
                        <a:t>1- there were no competitions for KS1</a:t>
                      </a:r>
                      <a:endParaRPr lang="en-US" sz="600" dirty="0">
                        <a:latin typeface="Arial" panose="020B0604020202020204" pitchFamily="34" charset="0"/>
                        <a:cs typeface="Arial" panose="020B060402020202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Arial" panose="020B0604020202020204" pitchFamily="34" charset="0"/>
                          <a:cs typeface="Arial" panose="020B0604020202020204" pitchFamily="34" charset="0"/>
                        </a:rPr>
                        <a:t>Year 2- </a:t>
                      </a:r>
                      <a:r>
                        <a:rPr lang="en-US" sz="600" dirty="0" smtClean="0">
                          <a:latin typeface="Arial" panose="020B0604020202020204" pitchFamily="34" charset="0"/>
                          <a:cs typeface="Arial" panose="020B0604020202020204" pitchFamily="34" charset="0"/>
                        </a:rPr>
                        <a:t>there were no competitions for KS1</a:t>
                      </a: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Year 3- </a:t>
                      </a:r>
                      <a:r>
                        <a:rPr lang="en-US" sz="600" dirty="0" smtClean="0">
                          <a:latin typeface="Arial" panose="020B0604020202020204" pitchFamily="34" charset="0"/>
                          <a:cs typeface="Arial" panose="020B0604020202020204" pitchFamily="34" charset="0"/>
                        </a:rPr>
                        <a:t>8 children</a:t>
                      </a: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Year 4-  4 children</a:t>
                      </a: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Year 5- </a:t>
                      </a:r>
                      <a:r>
                        <a:rPr lang="en-US" sz="600" dirty="0" smtClean="0">
                          <a:latin typeface="Arial" panose="020B0604020202020204" pitchFamily="34" charset="0"/>
                          <a:cs typeface="Arial" panose="020B0604020202020204" pitchFamily="34" charset="0"/>
                        </a:rPr>
                        <a:t>1 child</a:t>
                      </a: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Year 6- </a:t>
                      </a:r>
                      <a:r>
                        <a:rPr lang="en-US" sz="600" dirty="0" smtClean="0">
                          <a:latin typeface="Arial" panose="020B0604020202020204" pitchFamily="34" charset="0"/>
                          <a:cs typeface="Arial" panose="020B0604020202020204" pitchFamily="34" charset="0"/>
                        </a:rPr>
                        <a:t> no children</a:t>
                      </a: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r>
                        <a:rPr lang="en-US" sz="600" dirty="0">
                          <a:latin typeface="Arial" panose="020B0604020202020204" pitchFamily="34" charset="0"/>
                          <a:cs typeface="Arial" panose="020B0604020202020204" pitchFamily="34" charset="0"/>
                        </a:rPr>
                        <a:t>How many did not participate in a competition this year? </a:t>
                      </a:r>
                    </a:p>
                    <a:p>
                      <a:pPr marL="0" marR="0" lvl="0" indent="0" algn="l">
                        <a:lnSpc>
                          <a:spcPct val="100000"/>
                        </a:lnSpc>
                        <a:spcBef>
                          <a:spcPts val="0"/>
                        </a:spcBef>
                        <a:spcAft>
                          <a:spcPts val="0"/>
                        </a:spcAft>
                        <a:buClrTx/>
                        <a:buSzTx/>
                        <a:buFontTx/>
                        <a:buNone/>
                      </a:pPr>
                      <a:r>
                        <a:rPr lang="en-US" sz="600" dirty="0" smtClean="0">
                          <a:latin typeface="Arial" panose="020B0604020202020204" pitchFamily="34" charset="0"/>
                          <a:cs typeface="Arial" panose="020B0604020202020204" pitchFamily="34" charset="0"/>
                        </a:rPr>
                        <a:t>KS! – no competitions</a:t>
                      </a:r>
                      <a:r>
                        <a:rPr lang="en-US" sz="600" baseline="0" dirty="0" smtClean="0">
                          <a:latin typeface="Arial" panose="020B0604020202020204" pitchFamily="34" charset="0"/>
                          <a:cs typeface="Arial" panose="020B0604020202020204" pitchFamily="34" charset="0"/>
                        </a:rPr>
                        <a:t> this year</a:t>
                      </a:r>
                    </a:p>
                    <a:p>
                      <a:pPr marL="0" marR="0" lvl="0" indent="0" algn="l">
                        <a:lnSpc>
                          <a:spcPct val="100000"/>
                        </a:lnSpc>
                        <a:spcBef>
                          <a:spcPts val="0"/>
                        </a:spcBef>
                        <a:spcAft>
                          <a:spcPts val="0"/>
                        </a:spcAft>
                        <a:buClrTx/>
                        <a:buSzTx/>
                        <a:buFontTx/>
                        <a:buNone/>
                      </a:pPr>
                      <a:r>
                        <a:rPr lang="en-US" sz="600" baseline="0" dirty="0" smtClean="0">
                          <a:latin typeface="Arial" panose="020B0604020202020204" pitchFamily="34" charset="0"/>
                          <a:cs typeface="Arial" panose="020B0604020202020204" pitchFamily="34" charset="0"/>
                        </a:rPr>
                        <a:t>Year 3 -  3 children</a:t>
                      </a:r>
                      <a:endParaRPr lang="en-US" sz="600" dirty="0" smtClean="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ClrTx/>
                        <a:buSzTx/>
                        <a:buFontTx/>
                        <a:buNone/>
                      </a:pPr>
                      <a:r>
                        <a:rPr lang="en-US" sz="600" dirty="0" smtClean="0">
                          <a:latin typeface="Arial" panose="020B0604020202020204" pitchFamily="34" charset="0"/>
                          <a:cs typeface="Arial" panose="020B0604020202020204" pitchFamily="34" charset="0"/>
                        </a:rPr>
                        <a:t>Year </a:t>
                      </a:r>
                      <a:r>
                        <a:rPr lang="en-US" sz="600" dirty="0">
                          <a:latin typeface="Arial" panose="020B0604020202020204" pitchFamily="34" charset="0"/>
                          <a:cs typeface="Arial" panose="020B0604020202020204" pitchFamily="34" charset="0"/>
                        </a:rPr>
                        <a:t>4- 2 </a:t>
                      </a:r>
                      <a:r>
                        <a:rPr lang="en-US" sz="600" dirty="0" smtClean="0">
                          <a:latin typeface="Arial" panose="020B0604020202020204" pitchFamily="34" charset="0"/>
                          <a:cs typeface="Arial" panose="020B0604020202020204" pitchFamily="34" charset="0"/>
                        </a:rPr>
                        <a:t>children</a:t>
                      </a:r>
                    </a:p>
                    <a:p>
                      <a:pPr marL="0" marR="0" lvl="0" indent="0" algn="l">
                        <a:lnSpc>
                          <a:spcPct val="100000"/>
                        </a:lnSpc>
                        <a:spcBef>
                          <a:spcPts val="0"/>
                        </a:spcBef>
                        <a:spcAft>
                          <a:spcPts val="0"/>
                        </a:spcAft>
                        <a:buClrTx/>
                        <a:buSzTx/>
                        <a:buFontTx/>
                        <a:buNone/>
                      </a:pPr>
                      <a:r>
                        <a:rPr lang="en-US" sz="600" dirty="0" smtClean="0">
                          <a:latin typeface="Arial" panose="020B0604020202020204" pitchFamily="34" charset="0"/>
                          <a:cs typeface="Arial" panose="020B0604020202020204" pitchFamily="34" charset="0"/>
                        </a:rPr>
                        <a:t>Year 5 –  7 children</a:t>
                      </a:r>
                    </a:p>
                    <a:p>
                      <a:pPr marL="0" marR="0" lvl="0" indent="0" algn="l">
                        <a:lnSpc>
                          <a:spcPct val="100000"/>
                        </a:lnSpc>
                        <a:spcBef>
                          <a:spcPts val="0"/>
                        </a:spcBef>
                        <a:spcAft>
                          <a:spcPts val="0"/>
                        </a:spcAft>
                        <a:buClrTx/>
                        <a:buSzTx/>
                        <a:buFontTx/>
                        <a:buNone/>
                      </a:pPr>
                      <a:r>
                        <a:rPr lang="en-US" sz="600" dirty="0" smtClean="0">
                          <a:latin typeface="Arial" panose="020B0604020202020204" pitchFamily="34" charset="0"/>
                          <a:cs typeface="Arial" panose="020B0604020202020204" pitchFamily="34" charset="0"/>
                        </a:rPr>
                        <a:t>Year 6 -  5 children</a:t>
                      </a:r>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noProof="0" dirty="0">
                          <a:latin typeface="Arial" panose="020B0604020202020204" pitchFamily="34" charset="0"/>
                          <a:cs typeface="Arial" panose="020B0604020202020204" pitchFamily="34" charset="0"/>
                        </a:rPr>
                        <a:t>How many did not participate in a competition this year? What was the barrier? </a:t>
                      </a:r>
                      <a:r>
                        <a:rPr lang="en-US" sz="600" noProof="0" dirty="0" smtClean="0">
                          <a:latin typeface="Arial" panose="020B0604020202020204" pitchFamily="34" charset="0"/>
                          <a:cs typeface="Arial" panose="020B0604020202020204" pitchFamily="34" charset="0"/>
                        </a:rPr>
                        <a:t>  Often transport or unable to collect from the competitions</a:t>
                      </a:r>
                      <a:endParaRPr lang="en-US" sz="60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endParaRPr lang="en-US" sz="600" noProof="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endParaRPr lang="en-US" sz="600" noProof="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r>
                        <a:rPr lang="en-US" sz="600" noProof="0" dirty="0">
                          <a:latin typeface="Arial" panose="020B0604020202020204" pitchFamily="34" charset="0"/>
                          <a:cs typeface="Arial" panose="020B0604020202020204" pitchFamily="34" charset="0"/>
                        </a:rPr>
                        <a:t>Lack of confidence</a:t>
                      </a:r>
                      <a:r>
                        <a:rPr lang="en-US" sz="600" noProof="0" dirty="0" smtClean="0">
                          <a:latin typeface="Arial" panose="020B0604020202020204" pitchFamily="34" charset="0"/>
                          <a:cs typeface="Arial" panose="020B0604020202020204" pitchFamily="34" charset="0"/>
                        </a:rPr>
                        <a:t>?  Those that did not take up a competition offer tend to be the least confident pupils.</a:t>
                      </a:r>
                      <a:endParaRPr lang="en-US" sz="600" noProof="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endParaRPr lang="en-US" sz="600" noProof="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r>
                        <a:rPr lang="en-US" sz="600" noProof="0" dirty="0">
                          <a:latin typeface="Arial" panose="020B0604020202020204" pitchFamily="34" charset="0"/>
                          <a:cs typeface="Arial" panose="020B0604020202020204" pitchFamily="34" charset="0"/>
                        </a:rPr>
                        <a:t>Transport to the competitions</a:t>
                      </a:r>
                      <a:r>
                        <a:rPr lang="en-US" sz="600" noProof="0" dirty="0" smtClean="0">
                          <a:latin typeface="Arial" panose="020B0604020202020204" pitchFamily="34" charset="0"/>
                          <a:cs typeface="Arial" panose="020B0604020202020204" pitchFamily="34" charset="0"/>
                        </a:rPr>
                        <a:t>?  This is an issue especially for children who attend our Wraparound care.</a:t>
                      </a:r>
                      <a:endParaRPr lang="en-US" sz="600" noProof="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endParaRPr lang="en-US" sz="600" noProof="0" dirty="0">
                        <a:latin typeface="Arial" panose="020B0604020202020204" pitchFamily="34" charset="0"/>
                        <a:cs typeface="Arial" panose="020B0604020202020204" pitchFamily="34" charset="0"/>
                      </a:endParaRPr>
                    </a:p>
                    <a:p>
                      <a:pPr marL="0" marR="0" lvl="0" indent="0" algn="l">
                        <a:lnSpc>
                          <a:spcPct val="100000"/>
                        </a:lnSpc>
                        <a:spcBef>
                          <a:spcPts val="0"/>
                        </a:spcBef>
                        <a:spcAft>
                          <a:spcPts val="0"/>
                        </a:spcAft>
                        <a:buNone/>
                      </a:pPr>
                      <a:r>
                        <a:rPr lang="en-US" sz="600" noProof="0" dirty="0">
                          <a:latin typeface="Arial" panose="020B0604020202020204" pitchFamily="34" charset="0"/>
                          <a:cs typeface="Arial" panose="020B0604020202020204" pitchFamily="34" charset="0"/>
                        </a:rPr>
                        <a:t>Not interested in after school events</a:t>
                      </a:r>
                      <a:r>
                        <a:rPr lang="en-US" sz="600" noProof="0" dirty="0" smtClean="0">
                          <a:latin typeface="Arial" panose="020B0604020202020204" pitchFamily="34" charset="0"/>
                          <a:cs typeface="Arial" panose="020B0604020202020204" pitchFamily="34" charset="0"/>
                        </a:rPr>
                        <a:t>?  We do have a small cohort of children who are not interested in sports</a:t>
                      </a:r>
                      <a:endParaRPr lang="en-US" sz="600" noProof="0" dirty="0">
                        <a:latin typeface="Arial" panose="020B0604020202020204" pitchFamily="34" charset="0"/>
                        <a:cs typeface="Arial" panose="020B0604020202020204" pitchFamily="34" charset="0"/>
                      </a:endParaRPr>
                    </a:p>
                    <a:p>
                      <a:endParaRPr lang="en-US" sz="600" dirty="0">
                        <a:latin typeface="Arial" panose="020B0604020202020204" pitchFamily="34" charset="0"/>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a:t>
            </a:r>
            <a:r>
              <a:rPr lang="en-US" sz="1200" b="1" dirty="0" smtClean="0">
                <a:latin typeface="Calibri" panose="020F0502020204030204" pitchFamily="34" charset="0"/>
                <a:cs typeface="Calibri" panose="020F0502020204030204" pitchFamily="34" charset="0"/>
              </a:rPr>
              <a:t>2025/2026)</a:t>
            </a:r>
            <a:endParaRPr lang="en-US" sz="1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lIns="91440" tIns="45720" rIns="91440" bIns="45720" rtlCol="0" anchor="t">
            <a:spAutoFit/>
          </a:bodyPr>
          <a:lstStyle/>
          <a:p>
            <a:pPr marL="171450" indent="-171450">
              <a:lnSpc>
                <a:spcPct val="124000"/>
              </a:lnSpc>
              <a:buFont typeface="Arial" panose="020B0604020202020204" pitchFamily="34" charset="0"/>
              <a:buChar char="•"/>
            </a:pPr>
            <a:r>
              <a:rPr lang="en-US" sz="850" dirty="0">
                <a:latin typeface="Calibri"/>
                <a:ea typeface="Calibri"/>
                <a:cs typeface="Calibri"/>
              </a:rPr>
              <a:t>Using your whole school priorities, school development plan and previous PE, school sport and physical activity data, set out your aims for the year </a:t>
            </a:r>
            <a:r>
              <a:rPr lang="en-US" sz="850" dirty="0" smtClean="0">
                <a:latin typeface="Calibri"/>
                <a:ea typeface="Calibri"/>
                <a:cs typeface="Calibri"/>
              </a:rPr>
              <a:t>ahead Think about specific areas of need such as </a:t>
            </a:r>
            <a:r>
              <a:rPr lang="en-US" sz="850" b="1" dirty="0" smtClean="0">
                <a:latin typeface="Calibri"/>
                <a:ea typeface="Calibri"/>
                <a:cs typeface="Calibri"/>
              </a:rPr>
              <a:t>inactive girls, SEND and disadvantaged pupils</a:t>
            </a:r>
          </a:p>
          <a:p>
            <a:pPr marL="171450" indent="-171450">
              <a:lnSpc>
                <a:spcPct val="124000"/>
              </a:lnSpc>
              <a:buFont typeface="Arial" panose="020B0604020202020204" pitchFamily="34" charset="0"/>
              <a:buChar char="•"/>
            </a:pPr>
            <a:r>
              <a:rPr lang="en-US" sz="850" dirty="0" smtClean="0">
                <a:latin typeface="Calibri"/>
                <a:ea typeface="Calibri"/>
                <a:cs typeface="Calibri"/>
              </a:rPr>
              <a:t>Remember </a:t>
            </a:r>
            <a:r>
              <a:rPr lang="en-US" sz="850" dirty="0">
                <a:latin typeface="Calibri"/>
                <a:ea typeface="Calibri"/>
                <a:cs typeface="Calibri"/>
              </a:rPr>
              <a:t>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a:ea typeface="Calibri"/>
                <a:cs typeface="Calibri"/>
              </a:rPr>
              <a:t>Consider which of the 5 key areas improvements will be focusing on:</a:t>
            </a:r>
          </a:p>
          <a:p>
            <a:pPr>
              <a:lnSpc>
                <a:spcPct val="124000"/>
              </a:lnSpc>
            </a:pPr>
            <a:r>
              <a:rPr lang="en-US" sz="700" i="1" dirty="0">
                <a:latin typeface="Calibri"/>
                <a:ea typeface="Calibri"/>
                <a:cs typeface="Calibri"/>
              </a:rPr>
              <a:t>1. Increasing confidence, knowledge and skills of all staff in teaching PE and sporting activities </a:t>
            </a:r>
            <a:r>
              <a:rPr lang="en-US" sz="700" i="1" dirty="0" err="1">
                <a:latin typeface="Calibri"/>
                <a:ea typeface="Calibri"/>
                <a:cs typeface="Calibri"/>
              </a:rPr>
              <a:t>prioritising</a:t>
            </a:r>
            <a:r>
              <a:rPr lang="en-US" sz="700" i="1" dirty="0">
                <a:latin typeface="Calibri"/>
                <a:ea typeface="Calibri"/>
                <a:cs typeface="Calibri"/>
              </a:rPr>
              <a:t> CPD and training where needed.</a:t>
            </a:r>
          </a:p>
          <a:p>
            <a:pPr>
              <a:lnSpc>
                <a:spcPct val="124000"/>
              </a:lnSpc>
            </a:pPr>
            <a:r>
              <a:rPr lang="en-US" sz="700" i="1" dirty="0">
                <a:latin typeface="Calibri"/>
                <a:ea typeface="Calibri"/>
                <a:cs typeface="Calibri"/>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175636264"/>
              </p:ext>
            </p:extLst>
          </p:nvPr>
        </p:nvGraphicFramePr>
        <p:xfrm>
          <a:off x="315269" y="2272972"/>
          <a:ext cx="5530128" cy="19940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effectLst/>
                          <a:latin typeface="Calibri" panose="020F0502020204030204" pitchFamily="34" charset="0"/>
                          <a:ea typeface="Calibri" panose="020F0502020204030204" pitchFamily="34" charset="0"/>
                          <a:cs typeface="Calibri" panose="020F0502020204030204" pitchFamily="34" charset="0"/>
                        </a:rPr>
                        <a:t>1.</a:t>
                      </a:r>
                      <a:r>
                        <a:rPr lang="en-US" sz="700" i="1" dirty="0" smtClean="0">
                          <a:latin typeface="Calibri"/>
                          <a:ea typeface="Calibri"/>
                          <a:cs typeface="Calibri"/>
                        </a:rPr>
                        <a:t> </a:t>
                      </a:r>
                      <a:r>
                        <a:rPr lang="en-US" sz="700" i="0" dirty="0" smtClean="0">
                          <a:latin typeface="Calibri"/>
                          <a:ea typeface="Calibri"/>
                          <a:cs typeface="Calibri"/>
                        </a:rPr>
                        <a:t>Increasing engagement of all pupils in regular physical activity and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a:cs typeface="Calibri"/>
                      </a:endParaRPr>
                    </a:p>
                    <a:p>
                      <a:r>
                        <a:rPr lang="en-US" sz="700" dirty="0" smtClean="0">
                          <a:latin typeface="Calibri" panose="020F0502020204030204" pitchFamily="34" charset="0"/>
                          <a:cs typeface="Calibri" panose="020F0502020204030204" pitchFamily="34" charset="0"/>
                        </a:rPr>
                        <a:t>PE</a:t>
                      </a:r>
                      <a:r>
                        <a:rPr lang="en-US" sz="700" baseline="0" dirty="0" smtClean="0">
                          <a:latin typeface="Calibri" panose="020F0502020204030204" pitchFamily="34" charset="0"/>
                          <a:cs typeface="Calibri" panose="020F0502020204030204" pitchFamily="34" charset="0"/>
                        </a:rPr>
                        <a:t> lessons were engaging and pupil voice shows the children enjoyed the lessons.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a:cs typeface="Calibri"/>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smtClean="0">
                          <a:effectLst/>
                          <a:latin typeface="Calibri" panose="020F0502020204030204" pitchFamily="34" charset="0"/>
                          <a:ea typeface="Calibri" panose="020F0502020204030204" pitchFamily="34" charset="0"/>
                          <a:cs typeface="Calibri" panose="020F0502020204030204" pitchFamily="34" charset="0"/>
                        </a:rPr>
                        <a:t>2.</a:t>
                      </a:r>
                      <a:r>
                        <a:rPr lang="en-US" sz="700" i="1" dirty="0" smtClean="0">
                          <a:latin typeface="Calibri" panose="020F0502020204030204" pitchFamily="34" charset="0"/>
                          <a:cs typeface="Calibri" panose="020F0502020204030204" pitchFamily="34" charset="0"/>
                        </a:rPr>
                        <a:t> </a:t>
                      </a:r>
                      <a:r>
                        <a:rPr lang="en-US" sz="700" i="0" dirty="0" smtClean="0">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In conjunction with </a:t>
                      </a:r>
                      <a:r>
                        <a:rPr lang="en-US" sz="700" dirty="0" err="1" smtClean="0">
                          <a:latin typeface="Calibri" panose="020F0502020204030204" pitchFamily="34" charset="0"/>
                          <a:cs typeface="Calibri" panose="020F0502020204030204" pitchFamily="34" charset="0"/>
                        </a:rPr>
                        <a:t>Rossendale</a:t>
                      </a:r>
                      <a:r>
                        <a:rPr lang="en-US" sz="700" dirty="0" smtClean="0">
                          <a:latin typeface="Calibri" panose="020F0502020204030204" pitchFamily="34" charset="0"/>
                          <a:cs typeface="Calibri" panose="020F0502020204030204" pitchFamily="34" charset="0"/>
                        </a:rPr>
                        <a:t> Leisure Trust a wide variety of sports were</a:t>
                      </a:r>
                      <a:r>
                        <a:rPr lang="en-US" sz="700" baseline="0" dirty="0" smtClean="0">
                          <a:latin typeface="Calibri" panose="020F0502020204030204" pitchFamily="34" charset="0"/>
                          <a:cs typeface="Calibri" panose="020F0502020204030204" pitchFamily="34" charset="0"/>
                        </a:rPr>
                        <a:t> available.  We catered for both KS1 and KS2.</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Not enough take up of KS1 clubs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i="1" dirty="0" smtClean="0">
                          <a:latin typeface="Calibri" panose="020F0502020204030204" pitchFamily="34" charset="0"/>
                          <a:cs typeface="Calibri" panose="020F0502020204030204" pitchFamily="34" charset="0"/>
                        </a:rPr>
                        <a:t>3. </a:t>
                      </a:r>
                      <a:r>
                        <a:rPr lang="en-US" sz="700" i="0" dirty="0" smtClean="0">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i="0" dirty="0" smtClean="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Sporting competitions played a high priority this academic</a:t>
                      </a:r>
                      <a:r>
                        <a:rPr lang="en-US" sz="700" baseline="0" dirty="0" smtClean="0">
                          <a:latin typeface="Calibri" panose="020F0502020204030204" pitchFamily="34" charset="0"/>
                          <a:cs typeface="Calibri" panose="020F0502020204030204" pitchFamily="34" charset="0"/>
                        </a:rPr>
                        <a:t> year, football, cricket and cross country competitions were popular with children being awarded certificates in assembly and included in social media posts.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smtClean="0">
                          <a:latin typeface="Calibri" panose="020F0502020204030204" pitchFamily="34" charset="0"/>
                          <a:cs typeface="Calibri" panose="020F0502020204030204" pitchFamily="34" charset="0"/>
                        </a:rPr>
                        <a:t>More children took part in competitions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lIns="91440" tIns="45720" rIns="91440" bIns="45720" rtlCol="0" anchor="t">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ea typeface="Calibri"/>
              <a:cs typeface="Calibri" panose="020F0502020204030204" pitchFamily="34" charset="0"/>
            </a:endParaRPr>
          </a:p>
          <a:p>
            <a:pPr>
              <a:lnSpc>
                <a:spcPct val="124000"/>
              </a:lnSpc>
            </a:pPr>
            <a:r>
              <a:rPr lang="en-US" sz="700" i="1" dirty="0">
                <a:latin typeface="Calibri"/>
                <a:ea typeface="Calibri"/>
                <a:cs typeface="Calibri"/>
              </a:rPr>
              <a:t>1. Increasing confidence, knowledge and skills of all staff in teaching PE and sporting activities </a:t>
            </a:r>
            <a:r>
              <a:rPr lang="en-US" sz="700" i="1" dirty="0" err="1">
                <a:latin typeface="Calibri"/>
                <a:ea typeface="Calibri"/>
                <a:cs typeface="Calibri"/>
              </a:rPr>
              <a:t>prioritising</a:t>
            </a:r>
            <a:r>
              <a:rPr lang="en-US" sz="700" i="1" dirty="0">
                <a:latin typeface="Calibri"/>
                <a:ea typeface="Calibri"/>
                <a:cs typeface="Calibri"/>
              </a:rPr>
              <a:t> CPD and training where needed.</a:t>
            </a:r>
          </a:p>
          <a:p>
            <a:pPr>
              <a:lnSpc>
                <a:spcPct val="124000"/>
              </a:lnSpc>
            </a:pPr>
            <a:r>
              <a:rPr lang="en-US" sz="700" i="1" dirty="0">
                <a:latin typeface="Calibri"/>
                <a:ea typeface="Calibri"/>
                <a:cs typeface="Calibri"/>
              </a:rPr>
              <a:t>2. Increasing engagement of all pupils in regular physical activity and sporting activities</a:t>
            </a:r>
          </a:p>
          <a:p>
            <a:pPr>
              <a:lnSpc>
                <a:spcPct val="124000"/>
              </a:lnSpc>
            </a:pPr>
            <a:r>
              <a:rPr lang="en-US" sz="700" i="1" dirty="0">
                <a:latin typeface="Calibri"/>
                <a:ea typeface="Calibri"/>
                <a:cs typeface="Calibri"/>
              </a:rPr>
              <a:t>3. Raising the profile of PE and sport across the school, to support whole school improvement</a:t>
            </a:r>
          </a:p>
          <a:p>
            <a:pPr>
              <a:lnSpc>
                <a:spcPct val="124000"/>
              </a:lnSpc>
            </a:pPr>
            <a:r>
              <a:rPr lang="en-US" sz="700" i="1" dirty="0">
                <a:latin typeface="Calibri"/>
                <a:ea typeface="Calibri"/>
                <a:cs typeface="Calibri"/>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1882018070"/>
              </p:ext>
            </p:extLst>
          </p:nvPr>
        </p:nvGraphicFramePr>
        <p:xfrm>
          <a:off x="301408" y="602708"/>
          <a:ext cx="5565848" cy="2316480"/>
        </p:xfrm>
        <a:graphic>
          <a:graphicData uri="http://schemas.openxmlformats.org/drawingml/2006/table">
            <a:tbl>
              <a:tblPr firstRow="1" bandRow="1">
                <a:tableStyleId>{5C22544A-7EE6-4342-B048-85BDC9FD1C3A}</a:tableStyleId>
              </a:tblPr>
              <a:tblGrid>
                <a:gridCol w="500852">
                  <a:extLst>
                    <a:ext uri="{9D8B030D-6E8A-4147-A177-3AD203B41FA5}">
                      <a16:colId xmlns:a16="http://schemas.microsoft.com/office/drawing/2014/main" val="1397519339"/>
                    </a:ext>
                  </a:extLst>
                </a:gridCol>
                <a:gridCol w="1081360">
                  <a:extLst>
                    <a:ext uri="{9D8B030D-6E8A-4147-A177-3AD203B41FA5}">
                      <a16:colId xmlns:a16="http://schemas.microsoft.com/office/drawing/2014/main" val="3874769663"/>
                    </a:ext>
                  </a:extLst>
                </a:gridCol>
                <a:gridCol w="1441813">
                  <a:extLst>
                    <a:ext uri="{9D8B030D-6E8A-4147-A177-3AD203B41FA5}">
                      <a16:colId xmlns:a16="http://schemas.microsoft.com/office/drawing/2014/main" val="279180329"/>
                    </a:ext>
                  </a:extLst>
                </a:gridCol>
                <a:gridCol w="1510836">
                  <a:extLst>
                    <a:ext uri="{9D8B030D-6E8A-4147-A177-3AD203B41FA5}">
                      <a16:colId xmlns:a16="http://schemas.microsoft.com/office/drawing/2014/main" val="1419483341"/>
                    </a:ext>
                  </a:extLst>
                </a:gridCol>
                <a:gridCol w="1030987">
                  <a:extLst>
                    <a:ext uri="{9D8B030D-6E8A-4147-A177-3AD203B41FA5}">
                      <a16:colId xmlns:a16="http://schemas.microsoft.com/office/drawing/2014/main" val="1532179531"/>
                    </a:ext>
                  </a:extLst>
                </a:gridCol>
              </a:tblGrid>
              <a:tr h="271004">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91297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a:solidFill>
                            <a:srgbClr val="000000"/>
                          </a:solidFill>
                          <a:latin typeface="Aptos"/>
                          <a:ea typeface="Calibri"/>
                          <a:cs typeface="Calibri"/>
                        </a:rPr>
                        <a:t>Increasing engagement of all pupils in regular physical activity and sporting activities.</a:t>
                      </a:r>
                    </a:p>
                    <a:p>
                      <a:pPr lvl="0" algn="l">
                        <a:lnSpc>
                          <a:spcPct val="100000"/>
                        </a:lnSpc>
                        <a:buNone/>
                      </a:pPr>
                      <a:endParaRPr lang="en-US" sz="600" dirty="0">
                        <a:solidFill>
                          <a:schemeClr val="tx1"/>
                        </a:solidFill>
                        <a:latin typeface="Aptos"/>
                        <a:cs typeface="Calibri"/>
                      </a:endParaRPr>
                    </a:p>
                    <a:p>
                      <a:pPr lvl="0" algn="l">
                        <a:lnSpc>
                          <a:spcPct val="100000"/>
                        </a:lnSpc>
                        <a:buNone/>
                      </a:pPr>
                      <a:endParaRPr lang="en-US" sz="600" dirty="0">
                        <a:solidFill>
                          <a:schemeClr val="tx1"/>
                        </a:solidFill>
                        <a:latin typeface="Aptos"/>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228600" marR="0" lvl="0" indent="-228600" algn="l">
                        <a:lnSpc>
                          <a:spcPct val="100000"/>
                        </a:lnSpc>
                        <a:spcBef>
                          <a:spcPts val="0"/>
                        </a:spcBef>
                        <a:spcAft>
                          <a:spcPts val="0"/>
                        </a:spcAft>
                        <a:buAutoNum type="arabicPeriod"/>
                      </a:pPr>
                      <a:r>
                        <a:rPr lang="en-US" sz="600" b="0" i="0" u="none" strike="noStrike" noProof="0">
                          <a:solidFill>
                            <a:srgbClr val="000000"/>
                          </a:solidFill>
                          <a:latin typeface="Aptos"/>
                          <a:cs typeface="Calibri"/>
                        </a:rPr>
                        <a:t>Introduce Active Learning through the Move and Learn course. </a:t>
                      </a:r>
                    </a:p>
                    <a:p>
                      <a:pPr marL="228600" marR="0" lvl="0" indent="-228600" algn="l">
                        <a:lnSpc>
                          <a:spcPct val="100000"/>
                        </a:lnSpc>
                        <a:spcBef>
                          <a:spcPts val="0"/>
                        </a:spcBef>
                        <a:spcAft>
                          <a:spcPts val="0"/>
                        </a:spcAft>
                        <a:buAutoNum type="arabicPeriod"/>
                      </a:pPr>
                      <a:endParaRPr lang="en-US" sz="600" b="0" i="0" u="none" strike="noStrike" noProof="0" dirty="0">
                        <a:solidFill>
                          <a:srgbClr val="000000"/>
                        </a:solidFill>
                        <a:latin typeface="Aptos"/>
                        <a:cs typeface="Calibri"/>
                      </a:endParaRPr>
                    </a:p>
                    <a:p>
                      <a:pPr marL="228600" marR="0" lvl="0" indent="-228600" algn="l">
                        <a:lnSpc>
                          <a:spcPct val="100000"/>
                        </a:lnSpc>
                        <a:spcBef>
                          <a:spcPts val="0"/>
                        </a:spcBef>
                        <a:spcAft>
                          <a:spcPts val="0"/>
                        </a:spcAft>
                        <a:buAutoNum type="arabicPeriod"/>
                      </a:pPr>
                      <a:r>
                        <a:rPr lang="en-US" sz="600" b="0" i="0" u="none" strike="noStrike" noProof="0">
                          <a:solidFill>
                            <a:srgbClr val="000000"/>
                          </a:solidFill>
                          <a:latin typeface="Aptos"/>
                          <a:cs typeface="Calibri"/>
                        </a:rPr>
                        <a:t>Train play leaders to deliver </a:t>
                      </a:r>
                      <a:r>
                        <a:rPr lang="en-US" sz="600" b="0" i="0" u="none" strike="noStrike" noProof="0" dirty="0">
                          <a:solidFill>
                            <a:srgbClr val="000000"/>
                          </a:solidFill>
                          <a:latin typeface="Aptos"/>
                          <a:cs typeface="Calibri"/>
                        </a:rPr>
                        <a:t>more PE games at dinner time. </a:t>
                      </a:r>
                    </a:p>
                    <a:p>
                      <a:pPr marL="228600" marR="0" lvl="0" indent="-228600" algn="l">
                        <a:lnSpc>
                          <a:spcPct val="100000"/>
                        </a:lnSpc>
                        <a:spcBef>
                          <a:spcPts val="0"/>
                        </a:spcBef>
                        <a:spcAft>
                          <a:spcPts val="0"/>
                        </a:spcAft>
                        <a:buAutoNum type="arabicPeriod"/>
                      </a:pPr>
                      <a:endParaRPr lang="en-US" sz="600" b="0" i="0" u="none" strike="noStrike" noProof="0" dirty="0">
                        <a:solidFill>
                          <a:srgbClr val="000000"/>
                        </a:solidFill>
                        <a:latin typeface="Aptos"/>
                        <a:cs typeface="Calibri"/>
                      </a:endParaRPr>
                    </a:p>
                    <a:p>
                      <a:pPr marL="228600" marR="0" lvl="0" indent="-228600" algn="l">
                        <a:lnSpc>
                          <a:spcPct val="100000"/>
                        </a:lnSpc>
                        <a:spcBef>
                          <a:spcPts val="0"/>
                        </a:spcBef>
                        <a:spcAft>
                          <a:spcPts val="0"/>
                        </a:spcAft>
                        <a:buAutoNum type="arabicPeriod"/>
                      </a:pPr>
                      <a:r>
                        <a:rPr lang="en-US" sz="600" b="0" i="0" u="none" strike="noStrike" noProof="0">
                          <a:solidFill>
                            <a:srgbClr val="000000"/>
                          </a:solidFill>
                          <a:latin typeface="Aptos"/>
                          <a:cs typeface="Calibri"/>
                        </a:rPr>
                        <a:t>TAs supported by the PE lead </a:t>
                      </a:r>
                      <a:r>
                        <a:rPr lang="en-US" sz="600" b="0" i="0" u="none" strike="noStrike" noProof="0" dirty="0">
                          <a:solidFill>
                            <a:srgbClr val="000000"/>
                          </a:solidFill>
                          <a:latin typeface="Aptos"/>
                          <a:cs typeface="Calibri"/>
                        </a:rPr>
                        <a:t>with a bank of ideas on how to deliver a </a:t>
                      </a:r>
                      <a:r>
                        <a:rPr lang="en-US" sz="600" b="0" i="0" u="none" strike="noStrike" noProof="0">
                          <a:solidFill>
                            <a:srgbClr val="000000"/>
                          </a:solidFill>
                          <a:latin typeface="Aptos"/>
                          <a:cs typeface="Calibri"/>
                        </a:rPr>
                        <a:t>'brain break' to our children with SEND.</a:t>
                      </a:r>
                    </a:p>
                    <a:p>
                      <a:pPr marL="228600" marR="0" lvl="0" indent="-228600" algn="l">
                        <a:lnSpc>
                          <a:spcPct val="100000"/>
                        </a:lnSpc>
                        <a:spcBef>
                          <a:spcPts val="0"/>
                        </a:spcBef>
                        <a:spcAft>
                          <a:spcPts val="0"/>
                        </a:spcAft>
                        <a:buAutoNum type="arabicPeriod"/>
                      </a:pPr>
                      <a:endParaRPr lang="en-US" sz="600" b="0" i="0" u="none" strike="noStrike" noProof="0" dirty="0">
                        <a:solidFill>
                          <a:srgbClr val="000000"/>
                        </a:solidFill>
                        <a:latin typeface="Aptos"/>
                        <a:cs typeface="Calibri"/>
                      </a:endParaRPr>
                    </a:p>
                    <a:p>
                      <a:pPr marL="228600" marR="0" lvl="0" indent="-228600" algn="l">
                        <a:lnSpc>
                          <a:spcPct val="100000"/>
                        </a:lnSpc>
                        <a:spcBef>
                          <a:spcPts val="0"/>
                        </a:spcBef>
                        <a:spcAft>
                          <a:spcPts val="0"/>
                        </a:spcAft>
                        <a:buAutoNum type="arabicPeriod"/>
                      </a:pPr>
                      <a:r>
                        <a:rPr lang="en-US" sz="600" b="0" i="0" u="none" strike="noStrike" noProof="0" dirty="0">
                          <a:solidFill>
                            <a:srgbClr val="000000"/>
                          </a:solidFill>
                          <a:latin typeface="Aptos"/>
                          <a:cs typeface="Calibri"/>
                        </a:rPr>
                        <a:t>Partner with Living Streets to increa</a:t>
                      </a:r>
                      <a:r>
                        <a:rPr lang="en-US" sz="600" b="0" i="0" u="none" strike="noStrike" noProof="0">
                          <a:solidFill>
                            <a:srgbClr val="000000"/>
                          </a:solidFill>
                          <a:latin typeface="Aptos"/>
                          <a:cs typeface="Calibri"/>
                        </a:rPr>
                        <a:t>se and monitor the children's daily 60 active minutes.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228600" marR="0" lvl="0" indent="-228600" algn="l">
                        <a:lnSpc>
                          <a:spcPct val="100000"/>
                        </a:lnSpc>
                        <a:spcBef>
                          <a:spcPts val="0"/>
                        </a:spcBef>
                        <a:spcAft>
                          <a:spcPts val="0"/>
                        </a:spcAft>
                        <a:buAutoNum type="arabicPeriod"/>
                      </a:pPr>
                      <a:r>
                        <a:rPr lang="en-US" sz="600" b="0" i="0" u="none" strike="noStrike" noProof="0">
                          <a:solidFill>
                            <a:srgbClr val="000000"/>
                          </a:solidFill>
                          <a:latin typeface="Aptos"/>
                          <a:cs typeface="Calibri"/>
                        </a:rPr>
                        <a:t>Children</a:t>
                      </a:r>
                      <a:r>
                        <a:rPr lang="en-US" sz="600" b="0" i="0" u="none" strike="noStrike" noProof="0" dirty="0">
                          <a:solidFill>
                            <a:srgbClr val="000000"/>
                          </a:solidFill>
                          <a:latin typeface="Aptos"/>
                          <a:cs typeface="Calibri"/>
                        </a:rPr>
                        <a:t> have become more engaged in the lesson and recall </a:t>
                      </a:r>
                      <a:r>
                        <a:rPr lang="en-US" sz="600" b="0" i="0" u="none" strike="noStrike" noProof="0">
                          <a:solidFill>
                            <a:srgbClr val="000000"/>
                          </a:solidFill>
                          <a:latin typeface="Aptos"/>
                          <a:cs typeface="Calibri"/>
                        </a:rPr>
                        <a:t>has improved. </a:t>
                      </a:r>
                      <a:endParaRPr lang="en-US"/>
                    </a:p>
                    <a:p>
                      <a:pPr marL="228600" marR="0" lvl="0" indent="-228600" algn="l">
                        <a:lnSpc>
                          <a:spcPct val="100000"/>
                        </a:lnSpc>
                        <a:spcBef>
                          <a:spcPts val="0"/>
                        </a:spcBef>
                        <a:spcAft>
                          <a:spcPts val="0"/>
                        </a:spcAft>
                        <a:buAutoNum type="arabicPeriod"/>
                      </a:pPr>
                      <a:endParaRPr lang="en-US" sz="600" b="0" i="0" u="none" strike="noStrike" noProof="0" dirty="0">
                        <a:solidFill>
                          <a:srgbClr val="000000"/>
                        </a:solidFill>
                        <a:latin typeface="Aptos"/>
                        <a:cs typeface="Calibri"/>
                      </a:endParaRPr>
                    </a:p>
                    <a:p>
                      <a:pPr marL="228600" marR="0" lvl="0" indent="-228600" algn="l">
                        <a:lnSpc>
                          <a:spcPct val="100000"/>
                        </a:lnSpc>
                        <a:spcBef>
                          <a:spcPts val="0"/>
                        </a:spcBef>
                        <a:spcAft>
                          <a:spcPts val="0"/>
                        </a:spcAft>
                        <a:buAutoNum type="arabicPeriod"/>
                      </a:pPr>
                      <a:r>
                        <a:rPr lang="en-US" sz="600" b="0" i="0" u="none" strike="noStrike" noProof="0">
                          <a:solidFill>
                            <a:srgbClr val="000000"/>
                          </a:solidFill>
                          <a:latin typeface="Aptos"/>
                          <a:cs typeface="Calibri"/>
                        </a:rPr>
                        <a:t>Play leaders to offer an activity </a:t>
                      </a:r>
                      <a:r>
                        <a:rPr lang="en-US" sz="600" b="0" i="0" u="none" strike="noStrike" noProof="0" dirty="0">
                          <a:solidFill>
                            <a:srgbClr val="000000"/>
                          </a:solidFill>
                          <a:latin typeface="Aptos"/>
                          <a:cs typeface="Calibri"/>
                        </a:rPr>
                        <a:t>daily on the playground, or to </a:t>
                      </a:r>
                      <a:r>
                        <a:rPr lang="en-US" sz="600" b="0" i="0" u="none" strike="noStrike" noProof="0">
                          <a:solidFill>
                            <a:srgbClr val="000000"/>
                          </a:solidFill>
                          <a:latin typeface="Aptos"/>
                          <a:cs typeface="Calibri"/>
                        </a:rPr>
                        <a:t>host a football match on the field.</a:t>
                      </a:r>
                      <a:endParaRPr lang="en-US"/>
                    </a:p>
                    <a:p>
                      <a:pPr marL="228600" marR="0" lvl="0" indent="-228600" algn="l">
                        <a:lnSpc>
                          <a:spcPct val="100000"/>
                        </a:lnSpc>
                        <a:spcBef>
                          <a:spcPts val="0"/>
                        </a:spcBef>
                        <a:spcAft>
                          <a:spcPts val="0"/>
                        </a:spcAft>
                        <a:buAutoNum type="arabicPeriod"/>
                      </a:pPr>
                      <a:endParaRPr lang="en-US" sz="600" b="0" i="0" u="none" strike="noStrike" noProof="0" dirty="0">
                        <a:solidFill>
                          <a:srgbClr val="000000"/>
                        </a:solidFill>
                        <a:latin typeface="Aptos"/>
                        <a:cs typeface="Calibri"/>
                      </a:endParaRPr>
                    </a:p>
                    <a:p>
                      <a:pPr marL="228600" marR="0" lvl="0" indent="-228600" algn="l">
                        <a:lnSpc>
                          <a:spcPct val="100000"/>
                        </a:lnSpc>
                        <a:spcBef>
                          <a:spcPts val="0"/>
                        </a:spcBef>
                        <a:spcAft>
                          <a:spcPts val="0"/>
                        </a:spcAft>
                        <a:buAutoNum type="arabicPeriod"/>
                      </a:pPr>
                      <a:r>
                        <a:rPr lang="en-US" sz="600" b="0" i="0" u="none" strike="noStrike" noProof="0">
                          <a:solidFill>
                            <a:srgbClr val="000000"/>
                          </a:solidFill>
                          <a:latin typeface="Aptos"/>
                          <a:cs typeface="Calibri"/>
                        </a:rPr>
                        <a:t>Children with SEN to feel more of a </a:t>
                      </a:r>
                      <a:r>
                        <a:rPr lang="en-US" sz="600" b="0" i="0" u="none" strike="noStrike" noProof="0" dirty="0">
                          <a:solidFill>
                            <a:srgbClr val="000000"/>
                          </a:solidFill>
                          <a:latin typeface="Aptos"/>
                          <a:cs typeface="Calibri"/>
                        </a:rPr>
                        <a:t>consistent approach to 'brain </a:t>
                      </a:r>
                      <a:r>
                        <a:rPr lang="en-US" sz="600" b="0" i="0" u="none" strike="noStrike" noProof="0">
                          <a:solidFill>
                            <a:srgbClr val="000000"/>
                          </a:solidFill>
                          <a:latin typeface="Aptos"/>
                          <a:cs typeface="Calibri"/>
                        </a:rPr>
                        <a:t>brakes' and be ready to learn.</a:t>
                      </a:r>
                      <a:endParaRPr lang="en-US" sz="600">
                        <a:latin typeface="Aptos"/>
                      </a:endParaRPr>
                    </a:p>
                    <a:p>
                      <a:pPr marL="228600" marR="0" lvl="0" indent="-228600" algn="l">
                        <a:lnSpc>
                          <a:spcPct val="100000"/>
                        </a:lnSpc>
                        <a:spcBef>
                          <a:spcPts val="0"/>
                        </a:spcBef>
                        <a:spcAft>
                          <a:spcPts val="0"/>
                        </a:spcAft>
                        <a:buAutoNum type="arabicPeriod"/>
                      </a:pPr>
                      <a:endParaRPr lang="en-US" sz="600" b="0" i="0" u="none" strike="noStrike" noProof="0" dirty="0">
                        <a:solidFill>
                          <a:srgbClr val="000000"/>
                        </a:solidFill>
                        <a:latin typeface="Aptos"/>
                        <a:cs typeface="Calibri"/>
                      </a:endParaRPr>
                    </a:p>
                    <a:p>
                      <a:pPr marL="228600" marR="0" lvl="0" indent="-228600" algn="l">
                        <a:lnSpc>
                          <a:spcPct val="100000"/>
                        </a:lnSpc>
                        <a:spcBef>
                          <a:spcPts val="0"/>
                        </a:spcBef>
                        <a:spcAft>
                          <a:spcPts val="0"/>
                        </a:spcAft>
                        <a:buAutoNum type="arabicPeriod"/>
                      </a:pPr>
                      <a:r>
                        <a:rPr lang="en-US" sz="600" b="0" i="0" u="none" strike="noStrike" noProof="0" dirty="0">
                          <a:solidFill>
                            <a:srgbClr val="000000"/>
                          </a:solidFill>
                          <a:latin typeface="Aptos"/>
                          <a:cs typeface="Calibri"/>
                        </a:rPr>
                        <a:t>An increase in active </a:t>
                      </a:r>
                      <a:r>
                        <a:rPr lang="en-US" sz="600" b="0" i="0" u="none" strike="noStrike" noProof="0">
                          <a:solidFill>
                            <a:srgbClr val="000000"/>
                          </a:solidFill>
                          <a:latin typeface="Aptos"/>
                          <a:cs typeface="Calibri"/>
                        </a:rPr>
                        <a:t>travel to support 60 active minutes and reduce congestion. </a:t>
                      </a:r>
                      <a:endParaRPr lang="en-US" sz="600" b="0" i="0" u="none" strike="noStrike" noProof="0" dirty="0">
                        <a:solidFill>
                          <a:srgbClr val="000000"/>
                        </a:solidFill>
                        <a:latin typeface="Aptos"/>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0" u="none" strike="noStrike" noProof="0">
                          <a:solidFill>
                            <a:schemeClr val="tx1"/>
                          </a:solidFill>
                          <a:latin typeface="Aptos"/>
                          <a:cs typeface="Calibri"/>
                        </a:rPr>
                        <a:t>1.Pupil voice </a:t>
                      </a:r>
                    </a:p>
                    <a:p>
                      <a:pPr marL="0" marR="0" lvl="0" indent="0" algn="l">
                        <a:lnSpc>
                          <a:spcPct val="100000"/>
                        </a:lnSpc>
                        <a:spcBef>
                          <a:spcPts val="0"/>
                        </a:spcBef>
                        <a:spcAft>
                          <a:spcPts val="0"/>
                        </a:spcAft>
                        <a:buNone/>
                      </a:pPr>
                      <a:endParaRPr lang="en-US" sz="600">
                        <a:latin typeface="Aptos"/>
                      </a:endParaRPr>
                    </a:p>
                    <a:p>
                      <a:pPr marL="0" marR="0" lvl="0" indent="0" algn="l">
                        <a:lnSpc>
                          <a:spcPct val="100000"/>
                        </a:lnSpc>
                        <a:spcBef>
                          <a:spcPts val="0"/>
                        </a:spcBef>
                        <a:spcAft>
                          <a:spcPts val="0"/>
                        </a:spcAft>
                        <a:buNone/>
                      </a:pPr>
                      <a:r>
                        <a:rPr lang="en-US" sz="600" dirty="0">
                          <a:latin typeface="Aptos"/>
                        </a:rPr>
                        <a:t>2. Pupil </a:t>
                      </a:r>
                      <a:r>
                        <a:rPr lang="en-US" sz="600">
                          <a:latin typeface="Aptos"/>
                        </a:rPr>
                        <a:t>voice</a:t>
                      </a:r>
                    </a:p>
                    <a:p>
                      <a:pPr marL="0" marR="0" lvl="0" indent="0" algn="l">
                        <a:lnSpc>
                          <a:spcPct val="100000"/>
                        </a:lnSpc>
                        <a:spcBef>
                          <a:spcPts val="0"/>
                        </a:spcBef>
                        <a:spcAft>
                          <a:spcPts val="0"/>
                        </a:spcAft>
                        <a:buNone/>
                      </a:pPr>
                      <a:endParaRPr lang="en-US" sz="600" dirty="0">
                        <a:latin typeface="Aptos"/>
                      </a:endParaRPr>
                    </a:p>
                    <a:p>
                      <a:pPr marL="0" marR="0" lvl="0" indent="0" algn="l">
                        <a:lnSpc>
                          <a:spcPct val="100000"/>
                        </a:lnSpc>
                        <a:spcBef>
                          <a:spcPts val="0"/>
                        </a:spcBef>
                        <a:spcAft>
                          <a:spcPts val="0"/>
                        </a:spcAft>
                        <a:buNone/>
                      </a:pPr>
                      <a:r>
                        <a:rPr lang="en-US" sz="600" b="0" i="0" u="none" strike="noStrike" noProof="0" dirty="0">
                          <a:solidFill>
                            <a:schemeClr val="tx1"/>
                          </a:solidFill>
                          <a:latin typeface="Aptos"/>
                          <a:cs typeface="Calibri"/>
                        </a:rPr>
                        <a:t>3.  Class teacher </a:t>
                      </a:r>
                      <a:r>
                        <a:rPr lang="en-US" sz="600" b="0" i="0" u="none" strike="noStrike" noProof="0">
                          <a:solidFill>
                            <a:schemeClr val="tx1"/>
                          </a:solidFill>
                          <a:latin typeface="Aptos"/>
                          <a:cs typeface="Calibri"/>
                        </a:rPr>
                        <a:t>observation. </a:t>
                      </a:r>
                      <a:endParaRPr lang="en-US" sz="600" b="0" i="0" u="none" strike="noStrike" noProof="0" dirty="0">
                        <a:solidFill>
                          <a:schemeClr val="tx1"/>
                        </a:solidFill>
                        <a:latin typeface="Aptos"/>
                        <a:cs typeface="Calibri"/>
                      </a:endParaRPr>
                    </a:p>
                    <a:p>
                      <a:pPr marL="0" marR="0" lvl="0" indent="0" algn="l">
                        <a:lnSpc>
                          <a:spcPct val="100000"/>
                        </a:lnSpc>
                        <a:spcBef>
                          <a:spcPts val="0"/>
                        </a:spcBef>
                        <a:spcAft>
                          <a:spcPts val="0"/>
                        </a:spcAft>
                        <a:buNone/>
                      </a:pPr>
                      <a:endParaRPr lang="en-US" sz="600" b="0" i="0" u="none" strike="noStrike" noProof="0" dirty="0">
                        <a:solidFill>
                          <a:schemeClr val="tx1"/>
                        </a:solidFill>
                        <a:latin typeface="Aptos"/>
                        <a:cs typeface="Calibri"/>
                      </a:endParaRPr>
                    </a:p>
                    <a:p>
                      <a:pPr marL="0" marR="0" lvl="0" indent="0" algn="l">
                        <a:lnSpc>
                          <a:spcPct val="100000"/>
                        </a:lnSpc>
                        <a:spcBef>
                          <a:spcPts val="0"/>
                        </a:spcBef>
                        <a:spcAft>
                          <a:spcPts val="0"/>
                        </a:spcAft>
                        <a:buNone/>
                      </a:pPr>
                      <a:r>
                        <a:rPr lang="en-US" sz="600">
                          <a:solidFill>
                            <a:schemeClr val="tx1"/>
                          </a:solidFill>
                          <a:latin typeface="Aptos"/>
                          <a:cs typeface="Calibri"/>
                        </a:rPr>
                        <a:t>4. Via the Living Streets app</a:t>
                      </a:r>
                      <a:r>
                        <a:rPr lang="en-US" sz="600" dirty="0">
                          <a:solidFill>
                            <a:schemeClr val="tx1"/>
                          </a:solidFill>
                          <a:latin typeface="Aptos"/>
                          <a:cs typeface="Calibri"/>
                        </a:rPr>
                        <a:t>. </a:t>
                      </a:r>
                      <a:endParaRPr lang="en-US" sz="600" dirty="0">
                        <a:latin typeface="Aptos"/>
                      </a:endParaRPr>
                    </a:p>
                    <a:p>
                      <a:pPr marL="0" marR="0" lvl="0" indent="0" algn="l">
                        <a:lnSpc>
                          <a:spcPct val="100000"/>
                        </a:lnSpc>
                        <a:spcBef>
                          <a:spcPts val="0"/>
                        </a:spcBef>
                        <a:spcAft>
                          <a:spcPts val="0"/>
                        </a:spcAft>
                        <a:buClrTx/>
                        <a:buSzTx/>
                        <a:buFontTx/>
                        <a:buNone/>
                      </a:pPr>
                      <a:endParaRPr lang="en-US" sz="600" dirty="0">
                        <a:solidFill>
                          <a:schemeClr val="tx1"/>
                        </a:solidFill>
                        <a:latin typeface="Aptos"/>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Aptos"/>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Tree>
    <p:extLst>
      <p:ext uri="{BB962C8B-B14F-4D97-AF65-F5344CB8AC3E}">
        <p14:creationId xmlns:p14="http://schemas.microsoft.com/office/powerpoint/2010/main" val="2070466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D4F2432C-6F0E-2D02-33FE-659E2ABA38E6}"/>
              </a:ext>
            </a:extLst>
          </p:cNvPr>
          <p:cNvGraphicFramePr>
            <a:graphicFrameLocks noGrp="1"/>
          </p:cNvGraphicFramePr>
          <p:nvPr>
            <p:ph idx="1"/>
            <p:extLst>
              <p:ext uri="{D42A27DB-BD31-4B8C-83A1-F6EECF244321}">
                <p14:modId xmlns:p14="http://schemas.microsoft.com/office/powerpoint/2010/main" val="3127024815"/>
              </p:ext>
            </p:extLst>
          </p:nvPr>
        </p:nvGraphicFramePr>
        <p:xfrm>
          <a:off x="164327" y="2235540"/>
          <a:ext cx="5796410" cy="896836"/>
        </p:xfrm>
        <a:graphic>
          <a:graphicData uri="http://schemas.openxmlformats.org/drawingml/2006/table">
            <a:tbl>
              <a:tblPr bandRow="1">
                <a:tableStyleId>{5C22544A-7EE6-4342-B048-85BDC9FD1C3A}</a:tableStyleId>
              </a:tblPr>
              <a:tblGrid>
                <a:gridCol w="553976">
                  <a:extLst>
                    <a:ext uri="{9D8B030D-6E8A-4147-A177-3AD203B41FA5}">
                      <a16:colId xmlns:a16="http://schemas.microsoft.com/office/drawing/2014/main" val="3422887086"/>
                    </a:ext>
                  </a:extLst>
                </a:gridCol>
                <a:gridCol w="1093774">
                  <a:extLst>
                    <a:ext uri="{9D8B030D-6E8A-4147-A177-3AD203B41FA5}">
                      <a16:colId xmlns:a16="http://schemas.microsoft.com/office/drawing/2014/main" val="143619464"/>
                    </a:ext>
                  </a:extLst>
                </a:gridCol>
                <a:gridCol w="1501542">
                  <a:extLst>
                    <a:ext uri="{9D8B030D-6E8A-4147-A177-3AD203B41FA5}">
                      <a16:colId xmlns:a16="http://schemas.microsoft.com/office/drawing/2014/main" val="79138904"/>
                    </a:ext>
                  </a:extLst>
                </a:gridCol>
                <a:gridCol w="1573428">
                  <a:extLst>
                    <a:ext uri="{9D8B030D-6E8A-4147-A177-3AD203B41FA5}">
                      <a16:colId xmlns:a16="http://schemas.microsoft.com/office/drawing/2014/main" val="165536004"/>
                    </a:ext>
                  </a:extLst>
                </a:gridCol>
                <a:gridCol w="1073690">
                  <a:extLst>
                    <a:ext uri="{9D8B030D-6E8A-4147-A177-3AD203B41FA5}">
                      <a16:colId xmlns:a16="http://schemas.microsoft.com/office/drawing/2014/main" val="2079870544"/>
                    </a:ext>
                  </a:extLst>
                </a:gridCol>
              </a:tblGrid>
              <a:tr h="263209">
                <a:tc>
                  <a:txBody>
                    <a:bodyPr/>
                    <a:lstStyle/>
                    <a:p>
                      <a:pPr marL="0" marR="0" algn="l" fontAlgn="t">
                        <a:buNone/>
                      </a:pP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US" sz="700" b="1" i="0">
                          <a:solidFill>
                            <a:srgbClr val="000000"/>
                          </a:solidFill>
                          <a:effectLst/>
                          <a:latin typeface="Calibri" panose="020F0502020204030204" pitchFamily="34" charset="0"/>
                        </a:rPr>
                        <a:t>What impact have you seen?</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GB" sz="700" b="1" i="0">
                          <a:solidFill>
                            <a:srgbClr val="000000"/>
                          </a:solidFill>
                          <a:effectLst/>
                          <a:latin typeface="Calibri" panose="020F0502020204030204" pitchFamily="34" charset="0"/>
                        </a:rPr>
                        <a:t>Are the improvements sustainable? How?</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GB" sz="700" b="1" i="0">
                          <a:solidFill>
                            <a:srgbClr val="000000"/>
                          </a:solidFill>
                          <a:effectLst/>
                          <a:latin typeface="Calibri" panose="020F0502020204030204" pitchFamily="34" charset="0"/>
                        </a:rPr>
                        <a:t>Supporting evidence</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US" sz="700" b="1" i="0">
                          <a:solidFill>
                            <a:srgbClr val="000000"/>
                          </a:solidFill>
                          <a:effectLst/>
                          <a:latin typeface="Calibri" panose="020F0502020204030204" pitchFamily="34" charset="0"/>
                        </a:rPr>
                        <a:t>Approx. cost</a:t>
                      </a:r>
                      <a:endParaRPr lang="en-GB"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extLst>
                  <a:ext uri="{0D108BD9-81ED-4DB2-BD59-A6C34878D82A}">
                    <a16:rowId xmlns:a16="http://schemas.microsoft.com/office/drawing/2014/main" val="46229100"/>
                  </a:ext>
                </a:extLst>
              </a:tr>
              <a:tr h="569100">
                <a:tc>
                  <a:txBody>
                    <a:bodyPr/>
                    <a:lstStyle/>
                    <a:p>
                      <a:pPr marL="0" marR="0" indent="0" algn="ctr" rtl="0" fontAlgn="base">
                        <a:lnSpc>
                          <a:spcPts val="825"/>
                        </a:lnSpc>
                        <a:buNone/>
                      </a:pPr>
                      <a:r>
                        <a:rPr lang="en-US" sz="650" b="1" i="0">
                          <a:solidFill>
                            <a:srgbClr val="000000"/>
                          </a:solidFill>
                          <a:effectLst/>
                          <a:latin typeface="Calibri" panose="020F0502020204030204" pitchFamily="34" charset="0"/>
                        </a:rPr>
                        <a:t>Evaluate</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750"/>
                        </a:lnSpc>
                        <a:buNone/>
                      </a:pPr>
                      <a:r>
                        <a:rPr lang="en-US" sz="600" b="0" i="0" u="none" strike="noStrike">
                          <a:solidFill>
                            <a:srgbClr val="000000"/>
                          </a:solidFill>
                          <a:effectLst/>
                          <a:latin typeface="Arial" panose="020B0604020202020204" pitchFamily="34" charset="0"/>
                          <a:cs typeface="Arial" panose="020B0604020202020204" pitchFamily="34" charset="0"/>
                        </a:rPr>
                        <a:t>TA's feel more confident in delivering a brain break to children with SEND. </a:t>
                      </a:r>
                      <a:endParaRPr lang="en-US" sz="600" b="0" i="0">
                        <a:solidFill>
                          <a:srgbClr val="000000"/>
                        </a:solidFill>
                        <a:effectLst/>
                        <a:latin typeface="Arial" panose="020B0604020202020204" pitchFamily="34" charset="0"/>
                        <a:cs typeface="Arial" panose="020B0604020202020204"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675"/>
                        </a:lnSpc>
                        <a:buNone/>
                      </a:pPr>
                      <a:r>
                        <a:rPr lang="en-US" sz="600" b="0" i="0" dirty="0">
                          <a:solidFill>
                            <a:srgbClr val="000000"/>
                          </a:solidFill>
                          <a:effectLst/>
                          <a:latin typeface="Arial" panose="020B0604020202020204" pitchFamily="34" charset="0"/>
                          <a:cs typeface="Arial" panose="020B0604020202020204" pitchFamily="34" charset="0"/>
                        </a:rPr>
                        <a:t>Continued training for TA's and to filer the support down to KS1.</a:t>
                      </a: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675"/>
                        </a:lnSpc>
                        <a:buNone/>
                      </a:pPr>
                      <a:r>
                        <a:rPr lang="en-US" sz="600" dirty="0">
                          <a:latin typeface="Arial" panose="020B0604020202020204" pitchFamily="34" charset="0"/>
                          <a:cs typeface="Arial" panose="020B0604020202020204" pitchFamily="34" charset="0"/>
                        </a:rPr>
                        <a:t>KS2 Brain break pupil voice- </a:t>
                      </a:r>
                    </a:p>
                    <a:p>
                      <a:pPr marL="0" marR="0" lvl="0" indent="0" algn="l">
                        <a:lnSpc>
                          <a:spcPts val="675"/>
                        </a:lnSpc>
                        <a:buNone/>
                      </a:pPr>
                      <a:endParaRPr lang="en-US" sz="600" dirty="0">
                        <a:latin typeface="Arial" panose="020B0604020202020204" pitchFamily="34" charset="0"/>
                        <a:cs typeface="Arial" panose="020B0604020202020204" pitchFamily="34" charset="0"/>
                      </a:endParaRPr>
                    </a:p>
                    <a:p>
                      <a:pPr marL="0" marR="0" indent="0" algn="l" rtl="0" fontAlgn="base">
                        <a:lnSpc>
                          <a:spcPts val="675"/>
                        </a:lnSpc>
                        <a:buNone/>
                      </a:pPr>
                      <a:r>
                        <a:rPr lang="en-US" sz="600" dirty="0">
                          <a:latin typeface="Arial" panose="020B0604020202020204" pitchFamily="34" charset="0"/>
                          <a:cs typeface="Arial" panose="020B0604020202020204" pitchFamily="34" charset="0"/>
                        </a:rPr>
                        <a:t>KS1 Brain break pupil voice- </a:t>
                      </a: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750"/>
                        </a:lnSpc>
                        <a:buNone/>
                      </a:pPr>
                      <a:r>
                        <a:rPr lang="en-US" sz="600" dirty="0">
                          <a:latin typeface="Arial" panose="020B0604020202020204" pitchFamily="34" charset="0"/>
                          <a:cs typeface="Arial" panose="020B0604020202020204" pitchFamily="34" charset="0"/>
                        </a:rPr>
                        <a:t>Stand up desks- </a:t>
                      </a:r>
                      <a:r>
                        <a:rPr lang="en-US" sz="600" dirty="0" smtClean="0">
                          <a:latin typeface="Arial" panose="020B0604020202020204" pitchFamily="34" charset="0"/>
                          <a:cs typeface="Arial" panose="020B0604020202020204" pitchFamily="34" charset="0"/>
                        </a:rPr>
                        <a:t>£100</a:t>
                      </a:r>
                      <a:endParaRPr lang="en-US" sz="600" dirty="0">
                        <a:latin typeface="Arial" panose="020B0604020202020204" pitchFamily="34" charset="0"/>
                        <a:cs typeface="Arial" panose="020B0604020202020204" pitchFamily="34" charset="0"/>
                      </a:endParaRPr>
                    </a:p>
                    <a:p>
                      <a:pPr marL="0" marR="0" lvl="0" indent="0" algn="l">
                        <a:lnSpc>
                          <a:spcPts val="750"/>
                        </a:lnSpc>
                        <a:buNone/>
                      </a:pPr>
                      <a:endParaRPr lang="en-US" sz="600" dirty="0">
                        <a:latin typeface="Arial" panose="020B0604020202020204" pitchFamily="34" charset="0"/>
                        <a:cs typeface="Arial" panose="020B0604020202020204" pitchFamily="34" charset="0"/>
                      </a:endParaRPr>
                    </a:p>
                    <a:p>
                      <a:pPr marL="0" marR="0" indent="0" algn="l" rtl="0" fontAlgn="base">
                        <a:lnSpc>
                          <a:spcPts val="750"/>
                        </a:lnSpc>
                        <a:buNone/>
                      </a:pPr>
                      <a:r>
                        <a:rPr lang="en-US" sz="600" dirty="0">
                          <a:latin typeface="Arial" panose="020B0604020202020204" pitchFamily="34" charset="0"/>
                          <a:cs typeface="Arial" panose="020B0604020202020204" pitchFamily="34" charset="0"/>
                        </a:rPr>
                        <a:t>Brain Break Box </a:t>
                      </a:r>
                      <a:r>
                        <a:rPr lang="en-US" sz="600" dirty="0" smtClean="0">
                          <a:latin typeface="Arial" panose="020B0604020202020204" pitchFamily="34" charset="0"/>
                          <a:cs typeface="Arial" panose="020B0604020202020204" pitchFamily="34" charset="0"/>
                        </a:rPr>
                        <a:t>£200</a:t>
                      </a:r>
                      <a:endParaRPr lang="en-US" sz="600" dirty="0">
                        <a:latin typeface="Arial" panose="020B0604020202020204" pitchFamily="34" charset="0"/>
                        <a:cs typeface="Arial" panose="020B0604020202020204"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59458907"/>
                  </a:ext>
                </a:extLst>
              </a:tr>
            </a:tbl>
          </a:graphicData>
        </a:graphic>
      </p:graphicFrame>
      <p:graphicFrame>
        <p:nvGraphicFramePr>
          <p:cNvPr id="7" name="Table 6">
            <a:extLst>
              <a:ext uri="{FF2B5EF4-FFF2-40B4-BE49-F238E27FC236}">
                <a16:creationId xmlns:a16="http://schemas.microsoft.com/office/drawing/2014/main" id="{03616459-F58B-45C3-01AC-CEF7D572FAD1}"/>
              </a:ext>
            </a:extLst>
          </p:cNvPr>
          <p:cNvGraphicFramePr>
            <a:graphicFrameLocks noGrp="1"/>
          </p:cNvGraphicFramePr>
          <p:nvPr>
            <p:extLst>
              <p:ext uri="{D42A27DB-BD31-4B8C-83A1-F6EECF244321}">
                <p14:modId xmlns:p14="http://schemas.microsoft.com/office/powerpoint/2010/main" val="1878118175"/>
              </p:ext>
            </p:extLst>
          </p:nvPr>
        </p:nvGraphicFramePr>
        <p:xfrm>
          <a:off x="157761" y="1256096"/>
          <a:ext cx="5798028" cy="979075"/>
        </p:xfrm>
        <a:graphic>
          <a:graphicData uri="http://schemas.openxmlformats.org/drawingml/2006/table">
            <a:tbl>
              <a:tblPr bandRow="1">
                <a:tableStyleId>{5C22544A-7EE6-4342-B048-85BDC9FD1C3A}</a:tableStyleId>
              </a:tblPr>
              <a:tblGrid>
                <a:gridCol w="553407">
                  <a:extLst>
                    <a:ext uri="{9D8B030D-6E8A-4147-A177-3AD203B41FA5}">
                      <a16:colId xmlns:a16="http://schemas.microsoft.com/office/drawing/2014/main" val="912822963"/>
                    </a:ext>
                  </a:extLst>
                </a:gridCol>
                <a:gridCol w="1094803">
                  <a:extLst>
                    <a:ext uri="{9D8B030D-6E8A-4147-A177-3AD203B41FA5}">
                      <a16:colId xmlns:a16="http://schemas.microsoft.com/office/drawing/2014/main" val="234834598"/>
                    </a:ext>
                  </a:extLst>
                </a:gridCol>
                <a:gridCol w="1501961">
                  <a:extLst>
                    <a:ext uri="{9D8B030D-6E8A-4147-A177-3AD203B41FA5}">
                      <a16:colId xmlns:a16="http://schemas.microsoft.com/office/drawing/2014/main" val="2387043779"/>
                    </a:ext>
                  </a:extLst>
                </a:gridCol>
                <a:gridCol w="1573865">
                  <a:extLst>
                    <a:ext uri="{9D8B030D-6E8A-4147-A177-3AD203B41FA5}">
                      <a16:colId xmlns:a16="http://schemas.microsoft.com/office/drawing/2014/main" val="123525700"/>
                    </a:ext>
                  </a:extLst>
                </a:gridCol>
                <a:gridCol w="1073992">
                  <a:extLst>
                    <a:ext uri="{9D8B030D-6E8A-4147-A177-3AD203B41FA5}">
                      <a16:colId xmlns:a16="http://schemas.microsoft.com/office/drawing/2014/main" val="4054679114"/>
                    </a:ext>
                  </a:extLst>
                </a:gridCol>
              </a:tblGrid>
              <a:tr h="270781">
                <a:tc>
                  <a:txBody>
                    <a:bodyPr/>
                    <a:lstStyle/>
                    <a:p>
                      <a:pPr marL="0" marR="0" algn="l" fontAlgn="t">
                        <a:buNone/>
                      </a:pP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US" sz="700" b="1" i="0">
                          <a:solidFill>
                            <a:srgbClr val="000000"/>
                          </a:solidFill>
                          <a:effectLst/>
                          <a:latin typeface="Calibri" panose="020F0502020204030204" pitchFamily="34" charset="0"/>
                        </a:rPr>
                        <a:t>What impact have you seen?</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GB" sz="700" b="1" i="0">
                          <a:solidFill>
                            <a:srgbClr val="000000"/>
                          </a:solidFill>
                          <a:effectLst/>
                          <a:latin typeface="Calibri" panose="020F0502020204030204" pitchFamily="34" charset="0"/>
                        </a:rPr>
                        <a:t>Are the improvements sustainable? How?</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GB" sz="700" b="1" i="0">
                          <a:solidFill>
                            <a:srgbClr val="000000"/>
                          </a:solidFill>
                          <a:effectLst/>
                          <a:latin typeface="Calibri" panose="020F0502020204030204" pitchFamily="34" charset="0"/>
                        </a:rPr>
                        <a:t>Supporting evidence</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US" sz="700" b="1" i="0">
                          <a:solidFill>
                            <a:srgbClr val="000000"/>
                          </a:solidFill>
                          <a:effectLst/>
                          <a:latin typeface="Calibri" panose="020F0502020204030204" pitchFamily="34" charset="0"/>
                        </a:rPr>
                        <a:t>Approx. cost</a:t>
                      </a:r>
                      <a:endParaRPr lang="en-GB"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extLst>
                  <a:ext uri="{0D108BD9-81ED-4DB2-BD59-A6C34878D82A}">
                    <a16:rowId xmlns:a16="http://schemas.microsoft.com/office/drawing/2014/main" val="3028615096"/>
                  </a:ext>
                </a:extLst>
              </a:tr>
              <a:tr h="651339">
                <a:tc>
                  <a:txBody>
                    <a:bodyPr/>
                    <a:lstStyle/>
                    <a:p>
                      <a:pPr marL="0" marR="0" indent="0" algn="ctr" rtl="0" fontAlgn="base">
                        <a:lnSpc>
                          <a:spcPts val="825"/>
                        </a:lnSpc>
                        <a:buNone/>
                      </a:pPr>
                      <a:r>
                        <a:rPr lang="en-US" sz="650" b="1" i="0">
                          <a:solidFill>
                            <a:srgbClr val="000000"/>
                          </a:solidFill>
                          <a:effectLst/>
                          <a:latin typeface="Calibri" panose="020F0502020204030204" pitchFamily="34" charset="0"/>
                        </a:rPr>
                        <a:t>Evaluate</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lvl="0" indent="0" algn="l">
                        <a:lnSpc>
                          <a:spcPts val="750"/>
                        </a:lnSpc>
                        <a:buNone/>
                      </a:pPr>
                      <a:r>
                        <a:rPr lang="en-US" sz="600" b="0" i="0" u="none" strike="noStrike" noProof="0">
                          <a:solidFill>
                            <a:srgbClr val="000000"/>
                          </a:solidFill>
                          <a:effectLst/>
                          <a:latin typeface="Arial" panose="020B0604020202020204" pitchFamily="34" charset="0"/>
                          <a:cs typeface="Arial" panose="020B0604020202020204" pitchFamily="34" charset="0"/>
                        </a:rPr>
                        <a:t>Play leaders trained to deliver more PE games at dinner time.</a:t>
                      </a:r>
                    </a:p>
                    <a:p>
                      <a:pPr marL="0" marR="0" lvl="0" indent="0" algn="l">
                        <a:lnSpc>
                          <a:spcPts val="750"/>
                        </a:lnSpc>
                        <a:buNone/>
                      </a:pPr>
                      <a:endParaRPr lang="en-US" sz="600" b="0" dirty="0">
                        <a:latin typeface="Arial" panose="020B0604020202020204" pitchFamily="34" charset="0"/>
                        <a:cs typeface="Arial" panose="020B0604020202020204"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675"/>
                        </a:lnSpc>
                        <a:buNone/>
                      </a:pPr>
                      <a:r>
                        <a:rPr lang="en-US" sz="600" b="0" i="0" dirty="0">
                          <a:solidFill>
                            <a:srgbClr val="000000"/>
                          </a:solidFill>
                          <a:effectLst/>
                          <a:latin typeface="Arial" panose="020B0604020202020204" pitchFamily="34" charset="0"/>
                          <a:cs typeface="Arial" panose="020B0604020202020204" pitchFamily="34" charset="0"/>
                        </a:rPr>
                        <a:t>Continued training up of eight new play leaders from the new year 3 cohort coming up. </a:t>
                      </a: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675"/>
                        </a:lnSpc>
                        <a:buNone/>
                      </a:pPr>
                      <a:r>
                        <a:rPr lang="en-US" sz="600" dirty="0">
                          <a:latin typeface="Arial" panose="020B0604020202020204" pitchFamily="34" charset="0"/>
                          <a:cs typeface="Arial" panose="020B0604020202020204" pitchFamily="34" charset="0"/>
                        </a:rPr>
                        <a:t>KS2 'Active Playtimes' pupil voice- </a:t>
                      </a:r>
                    </a:p>
                    <a:p>
                      <a:pPr marL="0" marR="0" lvl="0" indent="0" algn="l">
                        <a:lnSpc>
                          <a:spcPts val="675"/>
                        </a:lnSpc>
                        <a:buNone/>
                      </a:pPr>
                      <a:endParaRPr lang="en-US" sz="600" dirty="0">
                        <a:latin typeface="Arial" panose="020B0604020202020204" pitchFamily="34" charset="0"/>
                        <a:cs typeface="Arial" panose="020B0604020202020204" pitchFamily="34" charset="0"/>
                      </a:endParaRPr>
                    </a:p>
                    <a:p>
                      <a:pPr marL="0" marR="0" indent="0" algn="l" rtl="0" fontAlgn="base">
                        <a:lnSpc>
                          <a:spcPts val="675"/>
                        </a:lnSpc>
                        <a:buNone/>
                      </a:pPr>
                      <a:r>
                        <a:rPr lang="en-US" sz="600" dirty="0">
                          <a:latin typeface="Arial" panose="020B0604020202020204" pitchFamily="34" charset="0"/>
                          <a:cs typeface="Arial" panose="020B0604020202020204" pitchFamily="34" charset="0"/>
                        </a:rPr>
                        <a:t>KS1 'Active Playtimes' pupil voice- </a:t>
                      </a: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lvl="0" indent="0" algn="l">
                        <a:lnSpc>
                          <a:spcPts val="750"/>
                        </a:lnSpc>
                        <a:buNone/>
                      </a:pPr>
                      <a:r>
                        <a:rPr lang="en-US" sz="600" dirty="0">
                          <a:latin typeface="Arial" panose="020B0604020202020204" pitchFamily="34" charset="0"/>
                          <a:cs typeface="Arial" panose="020B0604020202020204" pitchFamily="34" charset="0"/>
                        </a:rPr>
                        <a:t>Outdoor PE shed storage equipment £800</a:t>
                      </a:r>
                    </a:p>
                    <a:p>
                      <a:pPr marL="0" marR="0" lvl="0" indent="0" algn="l">
                        <a:lnSpc>
                          <a:spcPts val="750"/>
                        </a:lnSpc>
                        <a:buNone/>
                      </a:pPr>
                      <a:endParaRPr lang="en-US" sz="600" dirty="0">
                        <a:latin typeface="Arial" panose="020B0604020202020204" pitchFamily="34" charset="0"/>
                        <a:cs typeface="Arial" panose="020B0604020202020204" pitchFamily="34" charset="0"/>
                      </a:endParaRPr>
                    </a:p>
                    <a:p>
                      <a:pPr marL="0" marR="0" indent="0" algn="l" rtl="0" fontAlgn="base">
                        <a:lnSpc>
                          <a:spcPts val="750"/>
                        </a:lnSpc>
                        <a:buNone/>
                      </a:pPr>
                      <a:r>
                        <a:rPr lang="en-US" sz="600" dirty="0">
                          <a:latin typeface="Arial" panose="020B0604020202020204" pitchFamily="34" charset="0"/>
                          <a:cs typeface="Arial" panose="020B0604020202020204" pitchFamily="34" charset="0"/>
                        </a:rPr>
                        <a:t>Rossendale Sports School package- £6,500</a:t>
                      </a: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73636002"/>
                  </a:ext>
                </a:extLst>
              </a:tr>
            </a:tbl>
          </a:graphicData>
        </a:graphic>
      </p:graphicFrame>
      <p:graphicFrame>
        <p:nvGraphicFramePr>
          <p:cNvPr id="8" name="Table 7">
            <a:extLst>
              <a:ext uri="{FF2B5EF4-FFF2-40B4-BE49-F238E27FC236}">
                <a16:creationId xmlns:a16="http://schemas.microsoft.com/office/drawing/2014/main" id="{D0C83B2F-A9AC-C542-0970-F40E075994F3}"/>
              </a:ext>
            </a:extLst>
          </p:cNvPr>
          <p:cNvGraphicFramePr>
            <a:graphicFrameLocks noGrp="1"/>
          </p:cNvGraphicFramePr>
          <p:nvPr>
            <p:extLst>
              <p:ext uri="{D42A27DB-BD31-4B8C-83A1-F6EECF244321}">
                <p14:modId xmlns:p14="http://schemas.microsoft.com/office/powerpoint/2010/main" val="2531862449"/>
              </p:ext>
            </p:extLst>
          </p:nvPr>
        </p:nvGraphicFramePr>
        <p:xfrm>
          <a:off x="157822" y="126492"/>
          <a:ext cx="5798028" cy="1138072"/>
        </p:xfrm>
        <a:graphic>
          <a:graphicData uri="http://schemas.openxmlformats.org/drawingml/2006/table">
            <a:tbl>
              <a:tblPr bandRow="1">
                <a:tableStyleId>{5C22544A-7EE6-4342-B048-85BDC9FD1C3A}</a:tableStyleId>
              </a:tblPr>
              <a:tblGrid>
                <a:gridCol w="553407">
                  <a:extLst>
                    <a:ext uri="{9D8B030D-6E8A-4147-A177-3AD203B41FA5}">
                      <a16:colId xmlns:a16="http://schemas.microsoft.com/office/drawing/2014/main" val="912822963"/>
                    </a:ext>
                  </a:extLst>
                </a:gridCol>
                <a:gridCol w="1094803">
                  <a:extLst>
                    <a:ext uri="{9D8B030D-6E8A-4147-A177-3AD203B41FA5}">
                      <a16:colId xmlns:a16="http://schemas.microsoft.com/office/drawing/2014/main" val="234834598"/>
                    </a:ext>
                  </a:extLst>
                </a:gridCol>
                <a:gridCol w="1501961">
                  <a:extLst>
                    <a:ext uri="{9D8B030D-6E8A-4147-A177-3AD203B41FA5}">
                      <a16:colId xmlns:a16="http://schemas.microsoft.com/office/drawing/2014/main" val="2387043779"/>
                    </a:ext>
                  </a:extLst>
                </a:gridCol>
                <a:gridCol w="1573865">
                  <a:extLst>
                    <a:ext uri="{9D8B030D-6E8A-4147-A177-3AD203B41FA5}">
                      <a16:colId xmlns:a16="http://schemas.microsoft.com/office/drawing/2014/main" val="123525700"/>
                    </a:ext>
                  </a:extLst>
                </a:gridCol>
                <a:gridCol w="1073992">
                  <a:extLst>
                    <a:ext uri="{9D8B030D-6E8A-4147-A177-3AD203B41FA5}">
                      <a16:colId xmlns:a16="http://schemas.microsoft.com/office/drawing/2014/main" val="4054679114"/>
                    </a:ext>
                  </a:extLst>
                </a:gridCol>
              </a:tblGrid>
              <a:tr h="299147">
                <a:tc>
                  <a:txBody>
                    <a:bodyPr/>
                    <a:lstStyle/>
                    <a:p>
                      <a:pPr marL="0" marR="0" algn="l" fontAlgn="t">
                        <a:buNone/>
                      </a:pP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US" sz="700" b="1" i="0">
                          <a:solidFill>
                            <a:srgbClr val="000000"/>
                          </a:solidFill>
                          <a:effectLst/>
                          <a:latin typeface="Calibri" panose="020F0502020204030204" pitchFamily="34" charset="0"/>
                        </a:rPr>
                        <a:t>What impact have you seen?</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GB" sz="700" b="1" i="0">
                          <a:solidFill>
                            <a:srgbClr val="000000"/>
                          </a:solidFill>
                          <a:effectLst/>
                          <a:latin typeface="Calibri" panose="020F0502020204030204" pitchFamily="34" charset="0"/>
                        </a:rPr>
                        <a:t>Are the improvements sustainable? How?</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GB" sz="700" b="1" i="0">
                          <a:solidFill>
                            <a:srgbClr val="000000"/>
                          </a:solidFill>
                          <a:effectLst/>
                          <a:latin typeface="Calibri" panose="020F0502020204030204" pitchFamily="34" charset="0"/>
                        </a:rPr>
                        <a:t>Supporting evidence</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US" sz="700" b="1" i="0">
                          <a:solidFill>
                            <a:srgbClr val="000000"/>
                          </a:solidFill>
                          <a:effectLst/>
                          <a:latin typeface="Calibri" panose="020F0502020204030204" pitchFamily="34" charset="0"/>
                        </a:rPr>
                        <a:t>Approx. cost</a:t>
                      </a:r>
                      <a:endParaRPr lang="en-GB"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extLst>
                  <a:ext uri="{0D108BD9-81ED-4DB2-BD59-A6C34878D82A}">
                    <a16:rowId xmlns:a16="http://schemas.microsoft.com/office/drawing/2014/main" val="3028615096"/>
                  </a:ext>
                </a:extLst>
              </a:tr>
              <a:tr h="800422">
                <a:tc>
                  <a:txBody>
                    <a:bodyPr/>
                    <a:lstStyle/>
                    <a:p>
                      <a:pPr marL="0" marR="0" indent="0" algn="ctr" rtl="0" fontAlgn="base">
                        <a:lnSpc>
                          <a:spcPts val="825"/>
                        </a:lnSpc>
                        <a:buNone/>
                      </a:pPr>
                      <a:r>
                        <a:rPr lang="en-US" sz="650" b="1" i="0">
                          <a:solidFill>
                            <a:srgbClr val="000000"/>
                          </a:solidFill>
                          <a:effectLst/>
                          <a:latin typeface="Calibri" panose="020F0502020204030204" pitchFamily="34" charset="0"/>
                        </a:rPr>
                        <a:t>Evaluate</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lvl="0" indent="0" algn="l">
                        <a:lnSpc>
                          <a:spcPts val="750"/>
                        </a:lnSpc>
                        <a:buNone/>
                      </a:pPr>
                      <a:r>
                        <a:rPr lang="en-US" sz="600" b="0" i="0" u="none" strike="noStrike" noProof="0" dirty="0">
                          <a:solidFill>
                            <a:srgbClr val="000000"/>
                          </a:solidFill>
                          <a:effectLst/>
                          <a:latin typeface="Arial" panose="020B0604020202020204" pitchFamily="34" charset="0"/>
                          <a:cs typeface="Arial" panose="020B0604020202020204" pitchFamily="34" charset="0"/>
                        </a:rPr>
                        <a:t>Active learning has been effective in year 4, with children now learning through PE games across all subjects in the classroom. </a:t>
                      </a:r>
                      <a:endParaRPr lang="en-US" sz="600" dirty="0">
                        <a:latin typeface="Arial" panose="020B0604020202020204" pitchFamily="34" charset="0"/>
                        <a:cs typeface="Arial" panose="020B0604020202020204"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675"/>
                        </a:lnSpc>
                        <a:buNone/>
                      </a:pPr>
                      <a:r>
                        <a:rPr lang="en-US" sz="600" b="0" i="0" dirty="0">
                          <a:solidFill>
                            <a:srgbClr val="000000"/>
                          </a:solidFill>
                          <a:effectLst/>
                          <a:latin typeface="Arial" panose="020B0604020202020204" pitchFamily="34" charset="0"/>
                          <a:cs typeface="Arial" panose="020B0604020202020204" pitchFamily="34" charset="0"/>
                        </a:rPr>
                        <a:t>Continued training up of eight new play leaders from the new year 3 cohort coming up. </a:t>
                      </a:r>
                    </a:p>
                    <a:p>
                      <a:pPr marL="0" marR="0" lvl="0" indent="0" algn="l">
                        <a:lnSpc>
                          <a:spcPts val="675"/>
                        </a:lnSpc>
                        <a:buNone/>
                      </a:pPr>
                      <a:r>
                        <a:rPr lang="en-US" sz="600" b="0" i="0" u="none" strike="noStrike" noProof="0" dirty="0">
                          <a:solidFill>
                            <a:srgbClr val="000000"/>
                          </a:solidFill>
                          <a:effectLst/>
                          <a:latin typeface="Arial" panose="020B0604020202020204" pitchFamily="34" charset="0"/>
                          <a:cs typeface="Arial" panose="020B0604020202020204" pitchFamily="34" charset="0"/>
                        </a:rPr>
                        <a:t>To reduce sedentary time, stand up desks have been purchased and are used on a regular basis in year 4. 15% of year 4 have access to a stand-up desk.</a:t>
                      </a:r>
                      <a:endParaRPr lang="en-US" sz="600" dirty="0">
                        <a:latin typeface="Arial" panose="020B0604020202020204" pitchFamily="34" charset="0"/>
                        <a:cs typeface="Arial" panose="020B0604020202020204"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675"/>
                        </a:lnSpc>
                        <a:buNone/>
                      </a:pPr>
                      <a:r>
                        <a:rPr lang="en-US" sz="600" dirty="0">
                          <a:latin typeface="Arial" panose="020B0604020202020204" pitchFamily="34" charset="0"/>
                          <a:cs typeface="Arial" panose="020B0604020202020204" pitchFamily="34" charset="0"/>
                        </a:rPr>
                        <a:t>KS2 'Active Learning' pupil voice-</a:t>
                      </a:r>
                    </a:p>
                    <a:p>
                      <a:pPr marL="0" marR="0" lvl="0" indent="0" algn="l">
                        <a:lnSpc>
                          <a:spcPts val="675"/>
                        </a:lnSpc>
                        <a:buNone/>
                      </a:pPr>
                      <a:endParaRPr lang="en-US" sz="600" dirty="0">
                        <a:latin typeface="Arial" panose="020B0604020202020204" pitchFamily="34" charset="0"/>
                        <a:cs typeface="Arial" panose="020B0604020202020204" pitchFamily="34" charset="0"/>
                      </a:endParaRPr>
                    </a:p>
                    <a:p>
                      <a:pPr marL="0" marR="0" indent="0" algn="l" rtl="0" fontAlgn="base">
                        <a:lnSpc>
                          <a:spcPts val="675"/>
                        </a:lnSpc>
                        <a:buNone/>
                      </a:pPr>
                      <a:r>
                        <a:rPr lang="en-US" sz="600" dirty="0">
                          <a:latin typeface="Arial" panose="020B0604020202020204" pitchFamily="34" charset="0"/>
                          <a:cs typeface="Arial" panose="020B0604020202020204" pitchFamily="34" charset="0"/>
                        </a:rPr>
                        <a:t>KS1 'Active Learning' pupil voice- </a:t>
                      </a: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lvl="0" indent="0" algn="l">
                        <a:lnSpc>
                          <a:spcPts val="750"/>
                        </a:lnSpc>
                        <a:buNone/>
                      </a:pPr>
                      <a:r>
                        <a:rPr lang="en-US" sz="600" dirty="0">
                          <a:latin typeface="Arial" panose="020B0604020202020204" pitchFamily="34" charset="0"/>
                          <a:cs typeface="Arial" panose="020B0604020202020204" pitchFamily="34" charset="0"/>
                        </a:rPr>
                        <a:t>Move and Learn </a:t>
                      </a:r>
                      <a:r>
                        <a:rPr lang="en-US" sz="600" dirty="0" smtClean="0">
                          <a:latin typeface="Arial" panose="020B0604020202020204" pitchFamily="34" charset="0"/>
                          <a:cs typeface="Arial" panose="020B0604020202020204" pitchFamily="34" charset="0"/>
                        </a:rPr>
                        <a:t>Course</a:t>
                      </a:r>
                      <a:endParaRPr lang="en-US" sz="600" dirty="0">
                        <a:latin typeface="Arial" panose="020B0604020202020204" pitchFamily="34" charset="0"/>
                        <a:cs typeface="Arial" panose="020B0604020202020204"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73636002"/>
                  </a:ext>
                </a:extLst>
              </a:tr>
            </a:tbl>
          </a:graphicData>
        </a:graphic>
      </p:graphicFrame>
      <p:graphicFrame>
        <p:nvGraphicFramePr>
          <p:cNvPr id="10" name="Content Placeholder 4">
            <a:extLst>
              <a:ext uri="{FF2B5EF4-FFF2-40B4-BE49-F238E27FC236}">
                <a16:creationId xmlns:a16="http://schemas.microsoft.com/office/drawing/2014/main" id="{23C7E062-EB68-ABB6-2EAE-5B52040C4786}"/>
              </a:ext>
            </a:extLst>
          </p:cNvPr>
          <p:cNvGraphicFramePr>
            <a:graphicFrameLocks/>
          </p:cNvGraphicFramePr>
          <p:nvPr>
            <p:extLst>
              <p:ext uri="{D42A27DB-BD31-4B8C-83A1-F6EECF244321}">
                <p14:modId xmlns:p14="http://schemas.microsoft.com/office/powerpoint/2010/main" val="1931008597"/>
              </p:ext>
            </p:extLst>
          </p:nvPr>
        </p:nvGraphicFramePr>
        <p:xfrm>
          <a:off x="159140" y="3130063"/>
          <a:ext cx="5796410" cy="1033635"/>
        </p:xfrm>
        <a:graphic>
          <a:graphicData uri="http://schemas.openxmlformats.org/drawingml/2006/table">
            <a:tbl>
              <a:tblPr bandRow="1">
                <a:tableStyleId>{5C22544A-7EE6-4342-B048-85BDC9FD1C3A}</a:tableStyleId>
              </a:tblPr>
              <a:tblGrid>
                <a:gridCol w="553976">
                  <a:extLst>
                    <a:ext uri="{9D8B030D-6E8A-4147-A177-3AD203B41FA5}">
                      <a16:colId xmlns:a16="http://schemas.microsoft.com/office/drawing/2014/main" val="3422887086"/>
                    </a:ext>
                  </a:extLst>
                </a:gridCol>
                <a:gridCol w="1093774">
                  <a:extLst>
                    <a:ext uri="{9D8B030D-6E8A-4147-A177-3AD203B41FA5}">
                      <a16:colId xmlns:a16="http://schemas.microsoft.com/office/drawing/2014/main" val="143619464"/>
                    </a:ext>
                  </a:extLst>
                </a:gridCol>
                <a:gridCol w="1501542">
                  <a:extLst>
                    <a:ext uri="{9D8B030D-6E8A-4147-A177-3AD203B41FA5}">
                      <a16:colId xmlns:a16="http://schemas.microsoft.com/office/drawing/2014/main" val="79138904"/>
                    </a:ext>
                  </a:extLst>
                </a:gridCol>
                <a:gridCol w="1573428">
                  <a:extLst>
                    <a:ext uri="{9D8B030D-6E8A-4147-A177-3AD203B41FA5}">
                      <a16:colId xmlns:a16="http://schemas.microsoft.com/office/drawing/2014/main" val="165536004"/>
                    </a:ext>
                  </a:extLst>
                </a:gridCol>
                <a:gridCol w="1073690">
                  <a:extLst>
                    <a:ext uri="{9D8B030D-6E8A-4147-A177-3AD203B41FA5}">
                      <a16:colId xmlns:a16="http://schemas.microsoft.com/office/drawing/2014/main" val="2079870544"/>
                    </a:ext>
                  </a:extLst>
                </a:gridCol>
              </a:tblGrid>
              <a:tr h="229108">
                <a:tc>
                  <a:txBody>
                    <a:bodyPr/>
                    <a:lstStyle/>
                    <a:p>
                      <a:pPr marL="0" marR="0" algn="l" fontAlgn="t">
                        <a:buNone/>
                      </a:pP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US" sz="700" b="1" i="0">
                          <a:solidFill>
                            <a:srgbClr val="000000"/>
                          </a:solidFill>
                          <a:effectLst/>
                          <a:latin typeface="Calibri" panose="020F0502020204030204" pitchFamily="34" charset="0"/>
                        </a:rPr>
                        <a:t>What impact have you seen?</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GB" sz="700" b="1" i="0">
                          <a:solidFill>
                            <a:srgbClr val="000000"/>
                          </a:solidFill>
                          <a:effectLst/>
                          <a:latin typeface="Calibri" panose="020F0502020204030204" pitchFamily="34" charset="0"/>
                        </a:rPr>
                        <a:t>Are the improvements sustainable? How?</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GB" sz="700" b="1" i="0">
                          <a:solidFill>
                            <a:srgbClr val="000000"/>
                          </a:solidFill>
                          <a:effectLst/>
                          <a:latin typeface="Calibri" panose="020F0502020204030204" pitchFamily="34" charset="0"/>
                        </a:rPr>
                        <a:t>Supporting evidence</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900"/>
                        </a:lnSpc>
                        <a:buNone/>
                      </a:pPr>
                      <a:r>
                        <a:rPr lang="en-US" sz="700" b="1" i="0">
                          <a:solidFill>
                            <a:srgbClr val="000000"/>
                          </a:solidFill>
                          <a:effectLst/>
                          <a:latin typeface="Calibri" panose="020F0502020204030204" pitchFamily="34" charset="0"/>
                        </a:rPr>
                        <a:t>Approx. cost</a:t>
                      </a:r>
                      <a:endParaRPr lang="en-GB"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extLst>
                  <a:ext uri="{0D108BD9-81ED-4DB2-BD59-A6C34878D82A}">
                    <a16:rowId xmlns:a16="http://schemas.microsoft.com/office/drawing/2014/main" val="46229100"/>
                  </a:ext>
                </a:extLst>
              </a:tr>
              <a:tr h="705899">
                <a:tc>
                  <a:txBody>
                    <a:bodyPr/>
                    <a:lstStyle/>
                    <a:p>
                      <a:pPr marL="0" marR="0" indent="0" algn="ctr" rtl="0" fontAlgn="base">
                        <a:lnSpc>
                          <a:spcPts val="825"/>
                        </a:lnSpc>
                        <a:buNone/>
                      </a:pPr>
                      <a:r>
                        <a:rPr lang="en-US" sz="650" b="1" i="0">
                          <a:solidFill>
                            <a:srgbClr val="000000"/>
                          </a:solidFill>
                          <a:effectLst/>
                          <a:latin typeface="Calibri" panose="020F0502020204030204" pitchFamily="34" charset="0"/>
                        </a:rPr>
                        <a:t>Evaluate</a:t>
                      </a:r>
                      <a:endParaRPr lang="en-US" sz="900" b="0" i="0">
                        <a:solidFill>
                          <a:srgbClr val="000000"/>
                        </a:solidFill>
                        <a:effectLst/>
                        <a:latin typeface="Segoe UI" panose="020B0502040204020203"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750"/>
                        </a:lnSpc>
                        <a:buNone/>
                      </a:pPr>
                      <a:r>
                        <a:rPr lang="en-US" sz="600" b="0" i="0" u="none" strike="noStrike">
                          <a:solidFill>
                            <a:srgbClr val="000000"/>
                          </a:solidFill>
                          <a:effectLst/>
                          <a:latin typeface="Arial" panose="020B0604020202020204" pitchFamily="34" charset="0"/>
                          <a:cs typeface="Arial" panose="020B0604020202020204" pitchFamily="34" charset="0"/>
                        </a:rPr>
                        <a:t>TA's feel more confident in delivering a brain break to children with SEND. </a:t>
                      </a:r>
                      <a:endParaRPr lang="en-US" sz="600" b="0" i="0">
                        <a:solidFill>
                          <a:srgbClr val="000000"/>
                        </a:solidFill>
                        <a:effectLst/>
                        <a:latin typeface="Arial" panose="020B0604020202020204" pitchFamily="34" charset="0"/>
                        <a:cs typeface="Arial" panose="020B0604020202020204" pitchFamily="34" charset="0"/>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675"/>
                        </a:lnSpc>
                        <a:buNone/>
                      </a:pPr>
                      <a:r>
                        <a:rPr lang="en-US" sz="600" b="0" i="0" dirty="0">
                          <a:solidFill>
                            <a:srgbClr val="000000"/>
                          </a:solidFill>
                          <a:effectLst/>
                          <a:latin typeface="Arial" panose="020B0604020202020204" pitchFamily="34" charset="0"/>
                          <a:cs typeface="Arial" panose="020B0604020202020204" pitchFamily="34" charset="0"/>
                        </a:rPr>
                        <a:t>Continued training for TA's and to filer the support down to KS1.</a:t>
                      </a: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675"/>
                        </a:lnSpc>
                        <a:buNone/>
                      </a:pPr>
                      <a:r>
                        <a:rPr lang="en-US" sz="600" dirty="0">
                          <a:latin typeface="Arial" panose="020B0604020202020204" pitchFamily="34" charset="0"/>
                          <a:cs typeface="Arial" panose="020B0604020202020204" pitchFamily="34" charset="0"/>
                        </a:rPr>
                        <a:t>KS2 Brain break pupil voice- </a:t>
                      </a:r>
                    </a:p>
                    <a:p>
                      <a:pPr marL="0" marR="0" lvl="0" indent="0" algn="l">
                        <a:lnSpc>
                          <a:spcPts val="675"/>
                        </a:lnSpc>
                        <a:buNone/>
                      </a:pPr>
                      <a:endParaRPr lang="en-US" sz="600" dirty="0">
                        <a:latin typeface="Arial" panose="020B0604020202020204" pitchFamily="34" charset="0"/>
                        <a:cs typeface="Arial" panose="020B0604020202020204" pitchFamily="34" charset="0"/>
                      </a:endParaRPr>
                    </a:p>
                    <a:p>
                      <a:pPr marL="0" marR="0" indent="0" algn="l" rtl="0" fontAlgn="base">
                        <a:lnSpc>
                          <a:spcPts val="675"/>
                        </a:lnSpc>
                        <a:buNone/>
                      </a:pPr>
                      <a:r>
                        <a:rPr lang="en-US" sz="600" dirty="0">
                          <a:latin typeface="Arial" panose="020B0604020202020204" pitchFamily="34" charset="0"/>
                          <a:cs typeface="Arial" panose="020B0604020202020204" pitchFamily="34" charset="0"/>
                        </a:rPr>
                        <a:t>KS1 Brain break pupil voice- </a:t>
                      </a: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750"/>
                        </a:lnSpc>
                        <a:buNone/>
                      </a:pPr>
                      <a:r>
                        <a:rPr lang="en-US" sz="600" dirty="0" smtClean="0">
                          <a:latin typeface="Arial" panose="020B0604020202020204" pitchFamily="34" charset="0"/>
                          <a:cs typeface="Arial" panose="020B0604020202020204" pitchFamily="34" charset="0"/>
                        </a:rPr>
                        <a:t>Stand up desks- £100</a:t>
                      </a:r>
                    </a:p>
                    <a:p>
                      <a:pPr marL="0" marR="0" lvl="0" indent="0" algn="l">
                        <a:lnSpc>
                          <a:spcPts val="750"/>
                        </a:lnSpc>
                        <a:buNone/>
                      </a:pPr>
                      <a:endParaRPr lang="en-US" sz="600" dirty="0" smtClean="0">
                        <a:latin typeface="Arial" panose="020B0604020202020204" pitchFamily="34" charset="0"/>
                        <a:cs typeface="Arial" panose="020B0604020202020204" pitchFamily="34" charset="0"/>
                      </a:endParaRPr>
                    </a:p>
                    <a:p>
                      <a:pPr marL="0" marR="0" indent="0" algn="l" rtl="0" fontAlgn="base">
                        <a:lnSpc>
                          <a:spcPts val="750"/>
                        </a:lnSpc>
                        <a:buNone/>
                      </a:pPr>
                      <a:r>
                        <a:rPr lang="en-US" sz="600" dirty="0" smtClean="0">
                          <a:latin typeface="Arial" panose="020B0604020202020204" pitchFamily="34" charset="0"/>
                          <a:cs typeface="Arial" panose="020B0604020202020204" pitchFamily="34" charset="0"/>
                        </a:rPr>
                        <a:t>Brain Break Box £200</a:t>
                      </a:r>
                    </a:p>
                    <a:p>
                      <a:pPr marL="0" marR="0" indent="0" algn="l" rtl="0" fontAlgn="base">
                        <a:lnSpc>
                          <a:spcPts val="750"/>
                        </a:lnSpc>
                        <a:buNone/>
                      </a:pPr>
                      <a:endParaRPr lang="en-US" sz="700" b="0" i="0" dirty="0">
                        <a:solidFill>
                          <a:srgbClr val="000000"/>
                        </a:solidFill>
                        <a:effectLst/>
                        <a:highlight>
                          <a:srgbClr val="FFFF00"/>
                        </a:highlight>
                        <a:latin typeface="Calibri"/>
                      </a:endParaRPr>
                    </a:p>
                  </a:txBody>
                  <a:tcPr marL="99146" marR="99146" marT="49568" marB="49568">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59458907"/>
                  </a:ext>
                </a:extLst>
              </a:tr>
            </a:tbl>
          </a:graphicData>
        </a:graphic>
      </p:graphicFrame>
    </p:spTree>
    <p:extLst>
      <p:ext uri="{BB962C8B-B14F-4D97-AF65-F5344CB8AC3E}">
        <p14:creationId xmlns:p14="http://schemas.microsoft.com/office/powerpoint/2010/main" val="2255489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984685951"/>
              </p:ext>
            </p:extLst>
          </p:nvPr>
        </p:nvGraphicFramePr>
        <p:xfrm>
          <a:off x="294842" y="694098"/>
          <a:ext cx="5530128" cy="25908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r>
                        <a:rPr lang="en-US" sz="700" b="1" dirty="0">
                          <a:effectLst/>
                          <a:latin typeface="Calibri" panose="020F0502020204030204" pitchFamily="34" charset="0"/>
                          <a:cs typeface="Calibri" panose="020F0502020204030204" pitchFamily="34" charset="0"/>
                        </a:rPr>
                        <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buNone/>
                      </a:pPr>
                      <a:endParaRPr lang="en-US" sz="600" dirty="0">
                        <a:solidFill>
                          <a:schemeClr val="tx1"/>
                        </a:solidFill>
                        <a:latin typeface="Calibri"/>
                        <a:cs typeface="Calibri"/>
                      </a:endParaRPr>
                    </a:p>
                    <a:p>
                      <a:pPr lvl="0" algn="l">
                        <a:lnSpc>
                          <a:spcPct val="100000"/>
                        </a:lnSpc>
                        <a:buNone/>
                      </a:pPr>
                      <a:endParaRPr lang="en-US" sz="600" dirty="0">
                        <a:solidFill>
                          <a:schemeClr val="tx1"/>
                        </a:solidFill>
                        <a:latin typeface="Calibri"/>
                        <a:cs typeface="Calibri"/>
                      </a:endParaRPr>
                    </a:p>
                    <a:p>
                      <a:pPr lvl="0" algn="l">
                        <a:lnSpc>
                          <a:spcPct val="100000"/>
                        </a:lnSpc>
                        <a:spcBef>
                          <a:spcPts val="0"/>
                        </a:spcBef>
                        <a:spcAft>
                          <a:spcPts val="0"/>
                        </a:spcAft>
                        <a:buNone/>
                      </a:pPr>
                      <a:r>
                        <a:rPr lang="en-US" sz="700" b="0" i="1" u="none" strike="noStrike" noProof="0">
                          <a:solidFill>
                            <a:srgbClr val="000000"/>
                          </a:solidFill>
                          <a:latin typeface="Calibri"/>
                          <a:ea typeface="Calibri"/>
                          <a:cs typeface="Calibri"/>
                        </a:rPr>
                        <a:t>Raising the profile of PE and sport across the school, to support whole school improvement</a:t>
                      </a:r>
                      <a:endParaRPr lang="en-US" sz="700" b="0" i="0" u="none" strike="noStrike" noProof="0">
                        <a:solidFill>
                          <a:srgbClr val="000000"/>
                        </a:solidFill>
                        <a:latin typeface="Calibri"/>
                        <a:ea typeface="Calibri"/>
                        <a:cs typeface="Calibri"/>
                      </a:endParaRPr>
                    </a:p>
                    <a:p>
                      <a:pPr lvl="0" algn="l">
                        <a:lnSpc>
                          <a:spcPct val="100000"/>
                        </a:lnSpc>
                        <a:buNone/>
                      </a:pPr>
                      <a:endParaRPr lang="en-US" sz="600" dirty="0">
                        <a:solidFill>
                          <a:schemeClr val="tx1"/>
                        </a:solidFill>
                        <a:latin typeface="Calibri"/>
                        <a:cs typeface="Calibri"/>
                      </a:endParaRPr>
                    </a:p>
                    <a:p>
                      <a:pPr lvl="0" algn="l">
                        <a:lnSpc>
                          <a:spcPct val="100000"/>
                        </a:lnSpc>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a:solidFill>
                            <a:schemeClr val="tx1"/>
                          </a:solidFill>
                          <a:latin typeface="Calibri"/>
                          <a:cs typeface="Calibri"/>
                        </a:rPr>
                        <a:t>Active Learning to be broadened out to </a:t>
                      </a:r>
                      <a:r>
                        <a:rPr lang="en-US" sz="600" dirty="0">
                          <a:solidFill>
                            <a:schemeClr val="tx1"/>
                          </a:solidFill>
                          <a:latin typeface="Calibri"/>
                          <a:cs typeface="Calibri"/>
                        </a:rPr>
                        <a:t>all KS2 classes.  </a:t>
                      </a:r>
                    </a:p>
                    <a:p>
                      <a:pPr marL="0" marR="0" lvl="0" indent="0" algn="l">
                        <a:lnSpc>
                          <a:spcPct val="100000"/>
                        </a:lnSpc>
                        <a:spcBef>
                          <a:spcPts val="0"/>
                        </a:spcBef>
                        <a:spcAft>
                          <a:spcPts val="0"/>
                        </a:spcAft>
                        <a:buNone/>
                      </a:pPr>
                      <a:endParaRPr lang="en-US" sz="600" dirty="0">
                        <a:solidFill>
                          <a:schemeClr val="tx1"/>
                        </a:solidFill>
                        <a:latin typeface="Calibri"/>
                        <a:cs typeface="Calibri"/>
                      </a:endParaRPr>
                    </a:p>
                    <a:p>
                      <a:pPr marL="0" marR="0" lvl="0" indent="0" algn="l">
                        <a:lnSpc>
                          <a:spcPct val="100000"/>
                        </a:lnSpc>
                        <a:spcBef>
                          <a:spcPts val="0"/>
                        </a:spcBef>
                        <a:spcAft>
                          <a:spcPts val="0"/>
                        </a:spcAft>
                        <a:buNone/>
                      </a:pPr>
                      <a:r>
                        <a:rPr lang="en-US" sz="600" dirty="0">
                          <a:solidFill>
                            <a:schemeClr val="tx1"/>
                          </a:solidFill>
                          <a:latin typeface="Calibri"/>
                          <a:cs typeface="Calibri"/>
                        </a:rPr>
                        <a:t>Ask staff to record three pupils, the same three over each topic, in order to observe progression. </a:t>
                      </a:r>
                      <a:endParaRPr lang="en-US"/>
                    </a:p>
                    <a:p>
                      <a:pPr marL="0" marR="0" lvl="0" indent="0" algn="l">
                        <a:lnSpc>
                          <a:spcPct val="100000"/>
                        </a:lnSpc>
                        <a:spcBef>
                          <a:spcPts val="0"/>
                        </a:spcBef>
                        <a:spcAft>
                          <a:spcPts val="0"/>
                        </a:spcAft>
                        <a:buNone/>
                      </a:pPr>
                      <a:endParaRPr lang="en-US" sz="600" dirty="0">
                        <a:solidFill>
                          <a:schemeClr val="tx1"/>
                        </a:solidFill>
                        <a:latin typeface="Calibri"/>
                        <a:cs typeface="Calibri"/>
                      </a:endParaRPr>
                    </a:p>
                    <a:p>
                      <a:pPr marL="0" marR="0" lvl="0" indent="0" algn="l">
                        <a:lnSpc>
                          <a:spcPct val="100000"/>
                        </a:lnSpc>
                        <a:spcBef>
                          <a:spcPts val="0"/>
                        </a:spcBef>
                        <a:spcAft>
                          <a:spcPts val="0"/>
                        </a:spcAft>
                        <a:buNone/>
                      </a:pPr>
                      <a:r>
                        <a:rPr lang="en-US" sz="600" dirty="0">
                          <a:solidFill>
                            <a:schemeClr val="tx1"/>
                          </a:solidFill>
                          <a:latin typeface="Calibri"/>
                          <a:cs typeface="Calibri"/>
                        </a:rPr>
                        <a:t>Staff will need to video key skills of three children, working at a lower, middle and </a:t>
                      </a:r>
                      <a:r>
                        <a:rPr lang="en-US" sz="600">
                          <a:solidFill>
                            <a:schemeClr val="tx1"/>
                          </a:solidFill>
                          <a:latin typeface="Calibri"/>
                          <a:cs typeface="Calibri"/>
                        </a:rPr>
                        <a:t>higher ability. </a:t>
                      </a:r>
                      <a:endParaRPr lang="en-US" sz="600" dirty="0">
                        <a:solidFill>
                          <a:schemeClr val="tx1"/>
                        </a:solidFill>
                        <a:latin typeface="Calibri"/>
                        <a:cs typeface="Calibri"/>
                      </a:endParaRPr>
                    </a:p>
                    <a:p>
                      <a:pPr marL="0" marR="0" lvl="0" indent="0" algn="l">
                        <a:lnSpc>
                          <a:spcPct val="100000"/>
                        </a:lnSpc>
                        <a:spcBef>
                          <a:spcPts val="0"/>
                        </a:spcBef>
                        <a:spcAft>
                          <a:spcPts val="0"/>
                        </a:spcAft>
                        <a:buNone/>
                      </a:pPr>
                      <a:endParaRPr lang="en-US" sz="600" dirty="0">
                        <a:solidFill>
                          <a:schemeClr val="tx1"/>
                        </a:solidFill>
                        <a:latin typeface="Calibri"/>
                        <a:cs typeface="Calibri"/>
                      </a:endParaRPr>
                    </a:p>
                    <a:p>
                      <a:pPr marL="0" marR="0" lvl="0" indent="0" algn="l">
                        <a:lnSpc>
                          <a:spcPct val="100000"/>
                        </a:lnSpc>
                        <a:spcBef>
                          <a:spcPts val="0"/>
                        </a:spcBef>
                        <a:spcAft>
                          <a:spcPts val="0"/>
                        </a:spcAft>
                        <a:buNone/>
                      </a:pPr>
                      <a:r>
                        <a:rPr lang="en-US" sz="600" dirty="0">
                          <a:solidFill>
                            <a:schemeClr val="tx1"/>
                          </a:solidFill>
                          <a:latin typeface="Calibri"/>
                          <a:cs typeface="Calibri"/>
                        </a:rPr>
                        <a:t>Staff to log attendance on th</a:t>
                      </a:r>
                      <a:r>
                        <a:rPr lang="en-US" sz="600">
                          <a:solidFill>
                            <a:schemeClr val="tx1"/>
                          </a:solidFill>
                          <a:latin typeface="Calibri"/>
                          <a:cs typeface="Calibri"/>
                        </a:rPr>
                        <a:t>e PE passport. </a:t>
                      </a:r>
                      <a:endParaRPr lang="en-US" sz="600" dirty="0">
                        <a:solidFill>
                          <a:schemeClr val="tx1"/>
                        </a:solidFill>
                        <a:latin typeface="Calibri"/>
                        <a:cs typeface="Calibri"/>
                      </a:endParaRPr>
                    </a:p>
                    <a:p>
                      <a:pPr marL="0" marR="0" lvl="0" indent="0" algn="l">
                        <a:lnSpc>
                          <a:spcPct val="100000"/>
                        </a:lnSpc>
                        <a:spcBef>
                          <a:spcPts val="0"/>
                        </a:spcBef>
                        <a:spcAft>
                          <a:spcPts val="0"/>
                        </a:spcAft>
                        <a:buNone/>
                      </a:pPr>
                      <a:endParaRPr lang="en-US" sz="600" dirty="0">
                        <a:solidFill>
                          <a:schemeClr val="tx1"/>
                        </a:solidFill>
                        <a:latin typeface="Calibri"/>
                        <a:cs typeface="Calibri"/>
                      </a:endParaRPr>
                    </a:p>
                    <a:p>
                      <a:pPr marL="0" marR="0" lvl="0" indent="0" algn="l">
                        <a:lnSpc>
                          <a:spcPct val="100000"/>
                        </a:lnSpc>
                        <a:spcBef>
                          <a:spcPts val="0"/>
                        </a:spcBef>
                        <a:spcAft>
                          <a:spcPts val="0"/>
                        </a:spcAft>
                        <a:buNone/>
                      </a:pPr>
                      <a:r>
                        <a:rPr lang="en-US" sz="600">
                          <a:solidFill>
                            <a:schemeClr val="tx1"/>
                          </a:solidFill>
                          <a:latin typeface="Calibri"/>
                          <a:cs typeface="Calibri"/>
                        </a:rPr>
                        <a:t>Staff to monitor uniform via the PE passport. </a:t>
                      </a:r>
                      <a:endParaRPr lang="en-US" sz="600" dirty="0">
                        <a:solidFill>
                          <a:schemeClr val="tx1"/>
                        </a:solidFill>
                        <a:latin typeface="Calibri"/>
                        <a:cs typeface="Calibri"/>
                      </a:endParaRPr>
                    </a:p>
                    <a:p>
                      <a:pPr marL="0" marR="0" lvl="0" indent="0" algn="l">
                        <a:lnSpc>
                          <a:spcPct val="100000"/>
                        </a:lnSpc>
                        <a:spcBef>
                          <a:spcPts val="0"/>
                        </a:spcBef>
                        <a:spcAft>
                          <a:spcPts val="0"/>
                        </a:spcAft>
                        <a:buNone/>
                      </a:pPr>
                      <a:endParaRPr lang="en-US" sz="600" dirty="0">
                        <a:solidFill>
                          <a:schemeClr val="tx1"/>
                        </a:solidFill>
                        <a:latin typeface="Calibri"/>
                        <a:cs typeface="Calibri"/>
                      </a:endParaRPr>
                    </a:p>
                    <a:p>
                      <a:pPr marL="0" marR="0" lvl="0" indent="0" algn="l">
                        <a:lnSpc>
                          <a:spcPct val="100000"/>
                        </a:lnSpc>
                        <a:spcBef>
                          <a:spcPts val="0"/>
                        </a:spcBef>
                        <a:spcAft>
                          <a:spcPts val="0"/>
                        </a:spcAft>
                        <a:buNone/>
                      </a:pPr>
                      <a:r>
                        <a:rPr lang="en-US" sz="600" dirty="0">
                          <a:solidFill>
                            <a:schemeClr val="tx1"/>
                          </a:solidFill>
                          <a:latin typeface="Calibri"/>
                          <a:cs typeface="Calibri"/>
                        </a:rPr>
                        <a:t>All evidence must be visible on the PE passpo</a:t>
                      </a:r>
                      <a:r>
                        <a:rPr lang="en-US" sz="600">
                          <a:solidFill>
                            <a:schemeClr val="tx1"/>
                          </a:solidFill>
                          <a:latin typeface="Calibri"/>
                          <a:cs typeface="Calibri"/>
                        </a:rPr>
                        <a:t>rt. </a:t>
                      </a:r>
                      <a:endParaRPr lang="en-US" sz="600" dirty="0">
                        <a:solidFill>
                          <a:schemeClr val="tx1"/>
                        </a:solidFill>
                        <a:latin typeface="Calibri"/>
                        <a:cs typeface="Calibri"/>
                      </a:endParaRPr>
                    </a:p>
                    <a:p>
                      <a:pPr marL="0" marR="0" lvl="0" indent="0" algn="l">
                        <a:lnSpc>
                          <a:spcPct val="100000"/>
                        </a:lnSpc>
                        <a:spcBef>
                          <a:spcPts val="0"/>
                        </a:spcBef>
                        <a:spcAft>
                          <a:spcPts val="0"/>
                        </a:spcAft>
                        <a:buNone/>
                      </a:pPr>
                      <a:endParaRPr lang="en-US" sz="600" dirty="0">
                        <a:solidFill>
                          <a:schemeClr val="tx1"/>
                        </a:solidFill>
                        <a:latin typeface="Calibri"/>
                        <a:cs typeface="Calibri"/>
                      </a:endParaRPr>
                    </a:p>
                    <a:p>
                      <a:pPr marL="0" marR="0" lvl="0" indent="0" algn="l">
                        <a:lnSpc>
                          <a:spcPct val="100000"/>
                        </a:lnSpc>
                        <a:spcBef>
                          <a:spcPts val="0"/>
                        </a:spcBef>
                        <a:spcAft>
                          <a:spcPts val="0"/>
                        </a:spcAft>
                        <a:buNone/>
                      </a:pPr>
                      <a:r>
                        <a:rPr lang="en-US" sz="600" dirty="0">
                          <a:solidFill>
                            <a:schemeClr val="tx1"/>
                          </a:solidFill>
                          <a:latin typeface="Calibri"/>
                          <a:cs typeface="Calibri"/>
                        </a:rPr>
                        <a:t>PE lead to email out the monitoring on a half termly basis. </a:t>
                      </a:r>
                    </a:p>
                    <a:p>
                      <a:pPr marL="0" marR="0" lvl="0" indent="0" algn="l">
                        <a:lnSpc>
                          <a:spcPct val="100000"/>
                        </a:lnSpc>
                        <a:spcBef>
                          <a:spcPts val="0"/>
                        </a:spcBef>
                        <a:spcAft>
                          <a:spcPts val="0"/>
                        </a:spcAft>
                        <a:buNone/>
                      </a:pPr>
                      <a:endParaRPr lang="en-US" sz="600" dirty="0">
                        <a:solidFill>
                          <a:schemeClr val="tx1"/>
                        </a:solidFill>
                        <a:latin typeface="Calibri"/>
                        <a:cs typeface="Calibri"/>
                      </a:endParaRPr>
                    </a:p>
                    <a:p>
                      <a:pPr marL="0" marR="0" lvl="0" indent="0" algn="l">
                        <a:lnSpc>
                          <a:spcPct val="100000"/>
                        </a:lnSpc>
                        <a:spcBef>
                          <a:spcPts val="0"/>
                        </a:spcBef>
                        <a:spcAft>
                          <a:spcPts val="0"/>
                        </a:spcAft>
                        <a:buNone/>
                      </a:pPr>
                      <a:r>
                        <a:rPr lang="en-US" sz="600">
                          <a:solidFill>
                            <a:schemeClr val="tx1"/>
                          </a:solidFill>
                          <a:latin typeface="Calibri"/>
                          <a:cs typeface="Calibri"/>
                        </a:rPr>
                        <a:t>Continue with the Living Streets partnership success. </a:t>
                      </a: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Increase active learning in the classrooms. </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To be ready for OFSTED. </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To see progression. </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Helps teachers during class transition.</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Sign back up to Living Streets.  </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Classroom learning walks to observe active </a:t>
                      </a:r>
                      <a:r>
                        <a:rPr lang="en-US" sz="600">
                          <a:solidFill>
                            <a:schemeClr val="tx1"/>
                          </a:solidFill>
                          <a:latin typeface="Calibri"/>
                          <a:cs typeface="Calibri"/>
                        </a:rPr>
                        <a:t>lessons. </a:t>
                      </a:r>
                      <a:endParaRPr lang="en-US"/>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PE</a:t>
                      </a:r>
                      <a:r>
                        <a:rPr lang="en-US" sz="600" dirty="0">
                          <a:solidFill>
                            <a:schemeClr val="tx1"/>
                          </a:solidFill>
                          <a:latin typeface="Calibri"/>
                          <a:cs typeface="Calibri"/>
                        </a:rPr>
                        <a:t> Passport. </a:t>
                      </a:r>
                      <a:endParaRPr lang="en-US"/>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Pupil voice. </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Living Streets App</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C3943147889E4AB78C1C95E42FE746" ma:contentTypeVersion="16" ma:contentTypeDescription="Create a new document." ma:contentTypeScope="" ma:versionID="3e8e0fbffd6d756dccf4ebece8136b27">
  <xsd:schema xmlns:xsd="http://www.w3.org/2001/XMLSchema" xmlns:xs="http://www.w3.org/2001/XMLSchema" xmlns:p="http://schemas.microsoft.com/office/2006/metadata/properties" xmlns:ns2="da180143-3563-4922-acac-ebf48b949d1f" xmlns:ns3="f4967352-1256-4f92-be33-2de05565bebd" targetNamespace="http://schemas.microsoft.com/office/2006/metadata/properties" ma:root="true" ma:fieldsID="0d7bb67dad02b7376ea1fd1b093285b1" ns2:_="" ns3:_="">
    <xsd:import namespace="da180143-3563-4922-acac-ebf48b949d1f"/>
    <xsd:import namespace="f4967352-1256-4f92-be33-2de05565beb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a180143-3563-4922-acac-ebf48b949d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7328f55-2251-43e9-9b10-5b2dd406f55e"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4967352-1256-4f92-be33-2de05565bebd"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cf9c127-1733-432d-ae6d-87e6d9aa4c99}" ma:internalName="TaxCatchAll" ma:showField="CatchAllData" ma:web="f4967352-1256-4f92-be33-2de05565bebd">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a180143-3563-4922-acac-ebf48b949d1f">
      <Terms xmlns="http://schemas.microsoft.com/office/infopath/2007/PartnerControls"/>
    </lcf76f155ced4ddcb4097134ff3c332f>
    <TaxCatchAll xmlns="f4967352-1256-4f92-be33-2de05565bebd" xsi:nil="true"/>
  </documentManagement>
</p:properties>
</file>

<file path=customXml/itemProps1.xml><?xml version="1.0" encoding="utf-8"?>
<ds:datastoreItem xmlns:ds="http://schemas.openxmlformats.org/officeDocument/2006/customXml" ds:itemID="{0FD8D79B-3517-49A8-9867-A0066ABD91B7}">
  <ds:schemaRefs>
    <ds:schemaRef ds:uri="http://schemas.microsoft.com/sharepoint/v3/contenttype/forms"/>
  </ds:schemaRefs>
</ds:datastoreItem>
</file>

<file path=customXml/itemProps2.xml><?xml version="1.0" encoding="utf-8"?>
<ds:datastoreItem xmlns:ds="http://schemas.openxmlformats.org/officeDocument/2006/customXml" ds:itemID="{29108F43-DCC4-44F9-9D95-1F4DA6A698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a180143-3563-4922-acac-ebf48b949d1f"/>
    <ds:schemaRef ds:uri="f4967352-1256-4f92-be33-2de05565be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4FFA122-D5BC-42B4-BDB0-5BD52B230D88}">
  <ds:schemaRefs>
    <ds:schemaRef ds:uri="http://purl.org/dc/dcmitype/"/>
    <ds:schemaRef ds:uri="http://schemas.microsoft.com/office/2006/documentManagement/types"/>
    <ds:schemaRef ds:uri="http://purl.org/dc/elements/1.1/"/>
    <ds:schemaRef ds:uri="f4967352-1256-4f92-be33-2de05565bebd"/>
    <ds:schemaRef ds:uri="http://schemas.openxmlformats.org/package/2006/metadata/core-properties"/>
    <ds:schemaRef ds:uri="da180143-3563-4922-acac-ebf48b949d1f"/>
    <ds:schemaRef ds:uri="http://schemas.microsoft.com/office/infopath/2007/PartnerControls"/>
    <ds:schemaRef ds:uri="http://purl.org/dc/term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584</TotalTime>
  <Words>1806</Words>
  <Application>Microsoft Office PowerPoint</Application>
  <PresentationFormat>Custom</PresentationFormat>
  <Paragraphs>254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Aptos Display</vt:lpstr>
      <vt:lpstr>Arial</vt:lpstr>
      <vt:lpstr>Calibri</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cawtherley, julie</cp:lastModifiedBy>
  <cp:revision>675</cp:revision>
  <dcterms:created xsi:type="dcterms:W3CDTF">2025-10-08T18:09:30Z</dcterms:created>
  <dcterms:modified xsi:type="dcterms:W3CDTF">2026-07-17T07:58:41Z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0x01010060C3943147889E4AB78C1C95E42FE746</vt:lpwstr>
  </property>
  <property fmtid="{D5CDD505-2E9C-101B-9397-08002B2CF9AE}" pid="3" name="MediaServiceImageTags">
    <vt:lpwstr/>
  </property>
</Properties>
</file>